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70" r:id="rId4"/>
    <p:sldId id="269" r:id="rId5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00"/>
    <a:srgbClr val="052F25"/>
    <a:srgbClr val="B4762B"/>
    <a:srgbClr val="073363"/>
    <a:srgbClr val="08275A"/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69469DEB-EA30-5EE8-9495-2D4C2F6FD2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's shadow on the ground&#10;&#10;Description automatically generated">
            <a:extLst>
              <a:ext uri="{FF2B5EF4-FFF2-40B4-BE49-F238E27FC236}">
                <a16:creationId xmlns:a16="http://schemas.microsoft.com/office/drawing/2014/main" id="{2D25A37A-3D71-B015-9702-693D4B91B4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6141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alking on the ground&#10;&#10;Description automatically generated">
            <a:extLst>
              <a:ext uri="{FF2B5EF4-FFF2-40B4-BE49-F238E27FC236}">
                <a16:creationId xmlns:a16="http://schemas.microsoft.com/office/drawing/2014/main" id="{1A87F114-93C1-D373-7A7E-5636857488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6995"/>
            <a:ext cx="11849147" cy="5161004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0941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's shadow on the ground&#10;&#10;Description automatically generated">
            <a:extLst>
              <a:ext uri="{FF2B5EF4-FFF2-40B4-BE49-F238E27FC236}">
                <a16:creationId xmlns:a16="http://schemas.microsoft.com/office/drawing/2014/main" id="{37FCC03D-C8BF-C051-4708-02D50C772C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713470"/>
            <a:ext cx="11849147" cy="5144529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914400" indent="-349250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 marL="1260475" indent="-228600"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86162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  <p:sldLayoutId id="2147483694" r:id="rId3"/>
    <p:sldLayoutId id="2147483693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A21D9C53-3B16-B702-98D7-7C8429FA4F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101"/>
          <a:stretch/>
        </p:blipFill>
        <p:spPr>
          <a:xfrm>
            <a:off x="504" y="284"/>
            <a:ext cx="12190992" cy="4313300"/>
          </a:xfrm>
          <a:prstGeom prst="rect">
            <a:avLst/>
          </a:prstGeom>
        </p:spPr>
      </p:pic>
      <p:pic>
        <p:nvPicPr>
          <p:cNvPr id="6" name="Picture 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5EBBE69-29E2-EB60-FB2F-CCEF0A9AA7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EC285F-ACBF-498C-D070-90C5C43B08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255" y="1746423"/>
            <a:ext cx="12025745" cy="5111576"/>
          </a:xfrm>
        </p:spPr>
        <p:txBody>
          <a:bodyPr>
            <a:noAutofit/>
          </a:bodyPr>
          <a:lstStyle/>
          <a:p>
            <a:pPr>
              <a:spcBef>
                <a:spcPts val="800"/>
              </a:spcBef>
            </a:pPr>
            <a:r>
              <a:rPr lang="en-US" sz="2800" dirty="0"/>
              <a:t>The Self-Righteous Establish Their Own Standard (Rom. 10:1-3; Luke 18:9-14)</a:t>
            </a:r>
          </a:p>
          <a:p>
            <a:pPr>
              <a:spcBef>
                <a:spcPts val="800"/>
              </a:spcBef>
            </a:pPr>
            <a:r>
              <a:rPr lang="en-US" sz="2800" dirty="0"/>
              <a:t>The Self-Righteous Exhort But Don’t Execute (Matt. 23:3)</a:t>
            </a:r>
          </a:p>
          <a:p>
            <a:pPr>
              <a:spcBef>
                <a:spcPts val="800"/>
              </a:spcBef>
            </a:pPr>
            <a:r>
              <a:rPr lang="en-US" sz="2800" dirty="0"/>
              <a:t>The Self-Righteous Elevate Their Traditions (23:4; 15:1-14)</a:t>
            </a:r>
          </a:p>
          <a:p>
            <a:pPr>
              <a:spcBef>
                <a:spcPts val="800"/>
              </a:spcBef>
            </a:pPr>
            <a:r>
              <a:rPr lang="en-US" sz="2800" dirty="0"/>
              <a:t>The Self-Righteous Exalt Themselves Before Men (23:5-8)</a:t>
            </a:r>
          </a:p>
          <a:p>
            <a:pPr>
              <a:spcBef>
                <a:spcPts val="800"/>
              </a:spcBef>
            </a:pPr>
            <a:r>
              <a:rPr lang="en-US" sz="2800" dirty="0"/>
              <a:t>The Self-Righteous Evangelize for Themselves (23:13-15)</a:t>
            </a:r>
          </a:p>
          <a:p>
            <a:pPr>
              <a:spcBef>
                <a:spcPts val="800"/>
              </a:spcBef>
            </a:pPr>
            <a:r>
              <a:rPr lang="en-US" sz="2800" dirty="0"/>
              <a:t>The Self-Righteous Engage in Word Games (23:16-22)</a:t>
            </a:r>
          </a:p>
          <a:p>
            <a:pPr>
              <a:spcBef>
                <a:spcPts val="800"/>
              </a:spcBef>
            </a:pPr>
            <a:r>
              <a:rPr lang="en-US" sz="2800" dirty="0"/>
              <a:t>The Self-Righteous Emphasize Particulars of Worship Over Purpose (23:23-24)</a:t>
            </a:r>
          </a:p>
          <a:p>
            <a:pPr>
              <a:spcBef>
                <a:spcPts val="800"/>
              </a:spcBef>
            </a:pPr>
            <a:r>
              <a:rPr lang="en-US" sz="2800" dirty="0"/>
              <a:t>The Self-Righteous Externalize Holiness (23:25-28)</a:t>
            </a:r>
          </a:p>
          <a:p>
            <a:pPr>
              <a:spcBef>
                <a:spcPts val="800"/>
              </a:spcBef>
            </a:pPr>
            <a:r>
              <a:rPr lang="en-US" sz="2800" dirty="0"/>
              <a:t>The Self-Righteous Emulate the Past Blindly (23:29-36)</a:t>
            </a:r>
          </a:p>
          <a:p>
            <a:pPr>
              <a:spcBef>
                <a:spcPts val="800"/>
              </a:spcBef>
            </a:pPr>
            <a:r>
              <a:rPr lang="en-US" sz="2800" dirty="0"/>
              <a:t>The Self-Righteous Exclude Themselves from Accountability (23:1-36)</a:t>
            </a:r>
          </a:p>
        </p:txBody>
      </p:sp>
    </p:spTree>
    <p:extLst>
      <p:ext uri="{BB962C8B-B14F-4D97-AF65-F5344CB8AC3E}">
        <p14:creationId xmlns:p14="http://schemas.microsoft.com/office/powerpoint/2010/main" val="10858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A61AF7-2F80-A0E2-E65B-3110A14FD8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1696995"/>
            <a:ext cx="12009120" cy="5161004"/>
          </a:xfrm>
        </p:spPr>
        <p:txBody>
          <a:bodyPr/>
          <a:lstStyle/>
          <a:p>
            <a:r>
              <a:rPr lang="en-US" dirty="0"/>
              <a:t>To stop being self-righteous, HUMBLE yourself (Mt. 23:12; Lk. 18:14)</a:t>
            </a:r>
          </a:p>
          <a:p>
            <a:r>
              <a:rPr lang="en-US" dirty="0"/>
              <a:t>Humble yourself before your brethren (23:8; cf. Gen. 13:8)</a:t>
            </a:r>
          </a:p>
          <a:p>
            <a:r>
              <a:rPr lang="en-US" dirty="0"/>
              <a:t>Humble yourself before your Father (23:9; cf. Hab. 2:20; Matt. 6:9)</a:t>
            </a:r>
          </a:p>
          <a:p>
            <a:r>
              <a:rPr lang="en-US" dirty="0"/>
              <a:t>Humble yourself before your Master (23:10; cf. 23:37; Col. 1:18)</a:t>
            </a:r>
          </a:p>
          <a:p>
            <a:r>
              <a:rPr lang="en-US" dirty="0"/>
              <a:t>Humble yourself as a servant of all (23:11; cf. 20:28; John 13)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2906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EC285F-ACBF-498C-D070-90C5C43B0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400" dirty="0"/>
              <a:t>You must believe that Jesus is the Son of God (John 8:24)</a:t>
            </a:r>
          </a:p>
          <a:p>
            <a:r>
              <a:rPr lang="en-US" sz="3400" dirty="0"/>
              <a:t>You must repent of your sins and turn toward God (Luke 13:3)</a:t>
            </a:r>
          </a:p>
          <a:p>
            <a:r>
              <a:rPr lang="en-US" sz="3400" dirty="0"/>
              <a:t>You must confess your faith in Jesus Christ (Romans 10:9)</a:t>
            </a:r>
          </a:p>
          <a:p>
            <a:r>
              <a:rPr lang="en-US" sz="3400" dirty="0"/>
              <a:t>You must be immersed into Christ (Mark 16:16)</a:t>
            </a:r>
          </a:p>
          <a:p>
            <a:pPr lvl="1"/>
            <a:r>
              <a:rPr lang="en-US" sz="3000" dirty="0"/>
              <a:t>God will forgive you of all sins (Acts 2:38)</a:t>
            </a:r>
          </a:p>
          <a:p>
            <a:pPr lvl="1"/>
            <a:r>
              <a:rPr lang="en-US" sz="3000" dirty="0"/>
              <a:t>God will add you to His church (Acts 2:47)</a:t>
            </a:r>
          </a:p>
          <a:p>
            <a:pPr lvl="1"/>
            <a:r>
              <a:rPr lang="en-US" sz="3000" dirty="0"/>
              <a:t>God will register you in heaven (Hebrews 12:23)</a:t>
            </a:r>
          </a:p>
          <a:p>
            <a:r>
              <a:rPr lang="en-US" sz="3400" dirty="0"/>
              <a:t>Follow Christ faithfully as Lord of your life (Matthew 7:21)</a:t>
            </a:r>
          </a:p>
        </p:txBody>
      </p:sp>
    </p:spTree>
    <p:extLst>
      <p:ext uri="{BB962C8B-B14F-4D97-AF65-F5344CB8AC3E}">
        <p14:creationId xmlns:p14="http://schemas.microsoft.com/office/powerpoint/2010/main" val="25819329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5022</TotalTime>
  <Words>272</Words>
  <Application>Microsoft Office PowerPoint</Application>
  <PresentationFormat>Widescreen</PresentationFormat>
  <Paragraphs>23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43</cp:revision>
  <cp:lastPrinted>2025-04-13T18:24:42Z</cp:lastPrinted>
  <dcterms:created xsi:type="dcterms:W3CDTF">2024-12-31T23:52:29Z</dcterms:created>
  <dcterms:modified xsi:type="dcterms:W3CDTF">2026-08-23T21:18:53Z</dcterms:modified>
</cp:coreProperties>
</file>