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2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Sproule" userId="c8dad340-932d-4df5-ab3a-be7029586225" providerId="ADAL" clId="{5AA61B5F-7F78-453D-A77D-A77E5237BACB}"/>
    <pc:docChg chg="custSel modSld modMainMaster">
      <pc:chgData name="David Sproule" userId="c8dad340-932d-4df5-ab3a-be7029586225" providerId="ADAL" clId="{5AA61B5F-7F78-453D-A77D-A77E5237BACB}" dt="2026-02-22T00:17:41.845" v="6" actId="20577"/>
      <pc:docMkLst>
        <pc:docMk/>
      </pc:docMkLst>
      <pc:sldChg chg="modAnim">
        <pc:chgData name="David Sproule" userId="c8dad340-932d-4df5-ab3a-be7029586225" providerId="ADAL" clId="{5AA61B5F-7F78-453D-A77D-A77E5237BACB}" dt="2026-02-21T17:44:13.421" v="4"/>
        <pc:sldMkLst>
          <pc:docMk/>
          <pc:sldMk cId="2642718083" sldId="257"/>
        </pc:sldMkLst>
      </pc:sldChg>
      <pc:sldChg chg="modAnim">
        <pc:chgData name="David Sproule" userId="c8dad340-932d-4df5-ab3a-be7029586225" providerId="ADAL" clId="{5AA61B5F-7F78-453D-A77D-A77E5237BACB}" dt="2026-02-21T17:44:16.623" v="5"/>
        <pc:sldMkLst>
          <pc:docMk/>
          <pc:sldMk cId="1114176323" sldId="258"/>
        </pc:sldMkLst>
      </pc:sldChg>
      <pc:sldChg chg="modSp modAnim">
        <pc:chgData name="David Sproule" userId="c8dad340-932d-4df5-ab3a-be7029586225" providerId="ADAL" clId="{5AA61B5F-7F78-453D-A77D-A77E5237BACB}" dt="2026-02-22T00:17:41.845" v="6" actId="20577"/>
        <pc:sldMkLst>
          <pc:docMk/>
          <pc:sldMk cId="2601008592" sldId="259"/>
        </pc:sldMkLst>
        <pc:spChg chg="mod">
          <ac:chgData name="David Sproule" userId="c8dad340-932d-4df5-ab3a-be7029586225" providerId="ADAL" clId="{5AA61B5F-7F78-453D-A77D-A77E5237BACB}" dt="2026-02-22T00:17:41.845" v="6" actId="20577"/>
          <ac:spMkLst>
            <pc:docMk/>
            <pc:sldMk cId="2601008592" sldId="259"/>
            <ac:spMk id="2" creationId="{CE089299-FA6C-632E-7EE8-7FE13E0DC960}"/>
          </ac:spMkLst>
        </pc:spChg>
      </pc:sldChg>
      <pc:sldMasterChg chg="modSldLayout">
        <pc:chgData name="David Sproule" userId="c8dad340-932d-4df5-ab3a-be7029586225" providerId="ADAL" clId="{5AA61B5F-7F78-453D-A77D-A77E5237BACB}" dt="2026-02-21T17:43:54.080" v="3" actId="962"/>
        <pc:sldMasterMkLst>
          <pc:docMk/>
          <pc:sldMasterMk cId="4008349691" sldId="2147483648"/>
        </pc:sldMasterMkLst>
        <pc:sldLayoutChg chg="addSp delSp modSp mod">
          <pc:chgData name="David Sproule" userId="c8dad340-932d-4df5-ab3a-be7029586225" providerId="ADAL" clId="{5AA61B5F-7F78-453D-A77D-A77E5237BACB}" dt="2026-02-21T17:43:54.080" v="3" actId="962"/>
          <pc:sldLayoutMkLst>
            <pc:docMk/>
            <pc:sldMasterMk cId="4008349691" sldId="2147483648"/>
            <pc:sldLayoutMk cId="1582540369" sldId="2147483649"/>
          </pc:sldLayoutMkLst>
          <pc:picChg chg="add mod">
            <ac:chgData name="David Sproule" userId="c8dad340-932d-4df5-ab3a-be7029586225" providerId="ADAL" clId="{5AA61B5F-7F78-453D-A77D-A77E5237BACB}" dt="2026-02-21T17:43:54.080" v="3" actId="962"/>
            <ac:picMkLst>
              <pc:docMk/>
              <pc:sldMasterMk cId="4008349691" sldId="2147483648"/>
              <pc:sldLayoutMk cId="1582540369" sldId="2147483649"/>
              <ac:picMk id="8" creationId="{A1891E64-3AEF-D75B-C02D-10A2414A1947}"/>
            </ac:picMkLst>
          </pc:picChg>
          <pc:picChg chg="del">
            <ac:chgData name="David Sproule" userId="c8dad340-932d-4df5-ab3a-be7029586225" providerId="ADAL" clId="{5AA61B5F-7F78-453D-A77D-A77E5237BACB}" dt="2026-02-21T17:43:48.278" v="0" actId="478"/>
            <ac:picMkLst>
              <pc:docMk/>
              <pc:sldMasterMk cId="4008349691" sldId="2147483648"/>
              <pc:sldLayoutMk cId="1582540369" sldId="2147483649"/>
              <ac:picMk id="9" creationId="{EBD53147-5B4E-1617-C4FE-928BDD76CE01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0C096-31A4-5719-4C57-50D1B4F431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C42264-25D8-DD1B-4A31-9ED09AB16B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B19AC-BF74-2BEB-0B91-E9F1F93B5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7114-8D60-4E01-8DF6-7FCF63BC928D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FBBAF-3A5F-7ADF-DA5B-AEC44AA06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2624D-AEA2-B912-052E-BC1977331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0A39-7FF7-43E6-8908-C291231FC5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-up of several scrolls&#10;&#10;Description automatically generated">
            <a:extLst>
              <a:ext uri="{FF2B5EF4-FFF2-40B4-BE49-F238E27FC236}">
                <a16:creationId xmlns:a16="http://schemas.microsoft.com/office/drawing/2014/main" id="{A1891E64-3AEF-D75B-C02D-10A2414A19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540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F4390-36AA-7794-1E44-0FFAADA1D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1ADAB3-0B97-FCCC-73E4-679868089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0564BD-0DF5-12A7-4F56-47FC998C9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7114-8D60-4E01-8DF6-7FCF63BC928D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A0265-C77E-9619-63C2-42A34B55E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E6DCB-DE49-D2BF-2D89-4F40240F3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0A39-7FF7-43E6-8908-C291231FC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31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CCF792-186B-12D1-6214-6E124876E3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06C671-B0EA-D816-A945-D4D3A501B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233738-7434-68FF-1529-9701B11F2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7114-8D60-4E01-8DF6-7FCF63BC928D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6633C-9656-95FC-52F9-3FE3AB7D1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A37FF-2F57-14BA-FAFC-66A6471F6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0A39-7FF7-43E6-8908-C291231FC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176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rown rectangle with white lines&#10;&#10;Description automatically generated">
            <a:extLst>
              <a:ext uri="{FF2B5EF4-FFF2-40B4-BE49-F238E27FC236}">
                <a16:creationId xmlns:a16="http://schemas.microsoft.com/office/drawing/2014/main" id="{83918376-B646-E431-B1CE-205F081C2E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BDFC6-CFAC-E30D-E575-F7079DCBC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21" y="511729"/>
            <a:ext cx="12043298" cy="5924581"/>
          </a:xfrm>
        </p:spPr>
        <p:txBody>
          <a:bodyPr/>
          <a:lstStyle>
            <a:lvl1pPr marL="514350" indent="-514350">
              <a:buFont typeface="+mj-lt"/>
              <a:buAutoNum type="romanUcPeriod"/>
              <a:defRPr b="1">
                <a:solidFill>
                  <a:schemeClr val="bg1"/>
                </a:solidFill>
              </a:defRPr>
            </a:lvl1pPr>
            <a:lvl2pPr marL="968375" indent="-395288">
              <a:buFont typeface="+mj-lt"/>
              <a:buAutoNum type="alphaUcPeriod"/>
              <a:defRPr b="1">
                <a:solidFill>
                  <a:schemeClr val="bg1"/>
                </a:solidFill>
              </a:defRPr>
            </a:lvl2pPr>
            <a:lvl3pPr marL="1371600" indent="-341313">
              <a:buFont typeface="+mj-lt"/>
              <a:buAutoNum type="arabicPeriod"/>
              <a:defRPr b="1">
                <a:solidFill>
                  <a:schemeClr val="bg1"/>
                </a:solidFill>
              </a:defRPr>
            </a:lvl3pPr>
            <a:lvl4pPr marL="1774825" indent="-346075">
              <a:buFont typeface="+mj-lt"/>
              <a:buAutoNum type="alphaLcParenR"/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6152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1152C-E23E-71A4-0CBE-5AAE34937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EB789B-B3E1-05D8-2246-A29013A96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4FCE8-55F3-AE24-DF25-29CB56064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7114-8D60-4E01-8DF6-7FCF63BC928D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14B17-6815-A945-D55E-9332B68C7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AE84E-4309-5690-B8A6-09C446467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0A39-7FF7-43E6-8908-C291231FC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21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482CF-9CF6-2EA4-C016-E86D10434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FA129-E02F-8236-4078-4F7FDBC7E4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D15C94-CAC6-DF2A-E897-79B35CA3FE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5B713B-9DD5-BCAE-AB3A-B8A0AA3EF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7114-8D60-4E01-8DF6-7FCF63BC928D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6107C3-D2AE-9329-9A8C-1859961C8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D304C0-A2D6-3A34-F06E-AAEF46221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0A39-7FF7-43E6-8908-C291231FC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94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A6824-C7F3-4027-0B40-A2B514FA8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162B9-8E79-684D-6DA7-71E8D19DB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F856D4-BD32-A339-9D10-5A346EA7A5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2A2EE9-F09C-A127-BE50-A7C12CBBF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7E42D7-E9DE-37A7-0409-685B3A3B8F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805495-BF6D-E7E3-AC56-E7F3A0C5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7114-8D60-4E01-8DF6-7FCF63BC928D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3BE27D-9C5A-6E77-D476-E3B6F3497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6CE26E-796A-6306-606A-D3F09679A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0A39-7FF7-43E6-8908-C291231FC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73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A5865-6451-05E8-540C-908EC0B89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A55E9F-DE49-98B4-7A5A-E71DE41C1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7114-8D60-4E01-8DF6-7FCF63BC928D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8C90CC-E971-1E3C-4C08-DF9D4CF7F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D4B0A-34B9-1EFA-2B56-82C8C5F99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0A39-7FF7-43E6-8908-C291231FC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8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4E8D62-2CB7-7A94-D11B-6B9A5AABC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7114-8D60-4E01-8DF6-7FCF63BC928D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8DBE60-7430-1CE6-F582-47DE24689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9A32D1-72D5-32B6-FFEF-3A68E4B13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0A39-7FF7-43E6-8908-C291231FC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07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21C58-9D81-DEDF-D05B-43D1BC6F5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27527-FBEB-C130-BB94-F3579EECF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FF51FF-DE46-8C70-00B0-F75646A82E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165F45-2C6D-C23F-BC35-8DDA823E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7114-8D60-4E01-8DF6-7FCF63BC928D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7E899E-62B7-90A6-C477-92ADB5BC6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3F48EE-B80A-1426-6959-0751FB49A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0A39-7FF7-43E6-8908-C291231FC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868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D4984-2C74-F38C-9578-0D2903463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B241B7-5749-61BF-1A18-8B8D7CB07A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A4CD22-9AE5-1E6E-D169-4B8209CB47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43D0DB-AEAE-5BA4-773E-FB9DF9156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7114-8D60-4E01-8DF6-7FCF63BC928D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C70480-E83A-00C5-1945-08D640A31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6D9EA-4533-A1F8-8923-52B287740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D0A39-7FF7-43E6-8908-C291231FC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293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D166A1-5478-5E9B-61A1-472DCCC27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DF2188-FF35-FE95-EE8F-ACEEBF4C0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67BEB-1452-AF7C-5165-9BD07C138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07114-8D60-4E01-8DF6-7FCF63BC928D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6C5AF-0B9F-9BC1-B23B-BBBF963A29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73A6CA-B2A1-764A-49E0-2FE4081AE4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D0A39-7FF7-43E6-8908-C291231FC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349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444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089299-FA6C-632E-7EE8-7FE13E0DC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Bible Is Divided into </a:t>
            </a:r>
            <a:r>
              <a:rPr lang="en-US" u="sng" dirty="0"/>
              <a:t>Two Covenants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 covenant is an agreement between two parties.</a:t>
            </a:r>
          </a:p>
          <a:p>
            <a:pPr lvl="1"/>
            <a:r>
              <a:rPr lang="en-US" dirty="0"/>
              <a:t>In the Bible, God established covenants.</a:t>
            </a:r>
          </a:p>
          <a:p>
            <a:pPr lvl="1"/>
            <a:r>
              <a:rPr lang="en-US" dirty="0"/>
              <a:t>The Bible contains two main covenants (or testaments) that God made: an old covenant and a new covenant.</a:t>
            </a:r>
          </a:p>
          <a:p>
            <a:pPr lvl="1"/>
            <a:r>
              <a:rPr lang="en-US" dirty="0"/>
              <a:t>A major key to Bible study is understanding and applying the proper distinction between “The Old Testament” and “The New Testament.”</a:t>
            </a:r>
          </a:p>
          <a:p>
            <a:r>
              <a:rPr lang="en-US" dirty="0"/>
              <a:t>God Established </a:t>
            </a:r>
            <a:r>
              <a:rPr lang="en-US" u="sng" dirty="0"/>
              <a:t>the First Covenant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first covenant was made by God with </a:t>
            </a:r>
            <a:r>
              <a:rPr lang="en-US" u="sng" dirty="0"/>
              <a:t>the Israelites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first covenant was made by God with the Israelites </a:t>
            </a:r>
            <a:r>
              <a:rPr lang="en-US" u="sng" dirty="0"/>
              <a:t>when they came out of Egypt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first covenant was made by God with the Israelites at </a:t>
            </a:r>
            <a:r>
              <a:rPr lang="en-US" u="sng" dirty="0"/>
              <a:t>Mt. Sinai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first covenant was made by God with the Israelites and </a:t>
            </a:r>
            <a:r>
              <a:rPr lang="en-US" u="sng" dirty="0"/>
              <a:t>only with the Israelites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71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089299-FA6C-632E-7EE8-7FE13E0DC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+mj-lt"/>
              <a:buAutoNum type="romanUcPeriod" startAt="3"/>
            </a:pPr>
            <a:r>
              <a:rPr lang="en-US" dirty="0"/>
              <a:t>God Intended the First Covenant to </a:t>
            </a:r>
            <a:r>
              <a:rPr lang="en-US" u="sng" dirty="0"/>
              <a:t>Be Temporary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national law and covenant, limited only to the Jews, it should have been obvious that it was only temporary.</a:t>
            </a:r>
          </a:p>
          <a:p>
            <a:pPr lvl="1"/>
            <a:r>
              <a:rPr lang="en-US" dirty="0"/>
              <a:t>God foretold through Jeremiah that He would establish </a:t>
            </a:r>
            <a:r>
              <a:rPr lang="en-US" u="sng" dirty="0"/>
              <a:t>a new covenant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More than 1,000 years before Jeremiah, God had foretold of </a:t>
            </a:r>
            <a:r>
              <a:rPr lang="en-US" u="sng" dirty="0"/>
              <a:t>Judah’s role</a:t>
            </a:r>
            <a:r>
              <a:rPr lang="en-US" dirty="0"/>
              <a:t> in His plan.</a:t>
            </a:r>
          </a:p>
          <a:p>
            <a:pPr lvl="1"/>
            <a:r>
              <a:rPr lang="en-US" dirty="0"/>
              <a:t>God’s original design for the first covenant was for it to be temporary, “</a:t>
            </a:r>
            <a:r>
              <a:rPr lang="en-US" u="sng" dirty="0"/>
              <a:t>till the Seed</a:t>
            </a:r>
            <a:r>
              <a:rPr lang="en-US" dirty="0"/>
              <a:t> should come to whom the promise was made” (Gal. 3:19), and that Seed is “Christ” (Gal. 3:16).</a:t>
            </a:r>
          </a:p>
          <a:p>
            <a:pPr>
              <a:buAutoNum type="romanUcPeriod" startAt="3"/>
            </a:pPr>
            <a:r>
              <a:rPr lang="en-US" dirty="0"/>
              <a:t>God Intentionally Limited the </a:t>
            </a:r>
            <a:r>
              <a:rPr lang="en-US" u="sng" dirty="0"/>
              <a:t>Power and Effectuality</a:t>
            </a:r>
            <a:r>
              <a:rPr lang="en-US" dirty="0"/>
              <a:t> of the First Covenant.</a:t>
            </a:r>
          </a:p>
          <a:p>
            <a:pPr lvl="1"/>
            <a:r>
              <a:rPr lang="en-US" dirty="0"/>
              <a:t>God affirmed that “it was weak through the flesh” (Rom. 8:3), and that it was annulled “because of its weakness” (Heb. 7:18) and because it was not “faultless” (Heb. 8:7).</a:t>
            </a:r>
          </a:p>
          <a:p>
            <a:pPr lvl="1"/>
            <a:r>
              <a:rPr lang="en-US" dirty="0"/>
              <a:t>It was intentionally limited/weak/faulty.</a:t>
            </a:r>
          </a:p>
          <a:p>
            <a:pPr lvl="1"/>
            <a:r>
              <a:rPr lang="en-US" dirty="0"/>
              <a:t>If the first had been perfect, then there would have been no need for the second or for the Savior, Redeemer and Sacrificial Lamb of the second (Heb. 8:7).  </a:t>
            </a:r>
          </a:p>
          <a:p>
            <a:pPr lvl="1"/>
            <a:r>
              <a:rPr lang="en-US" dirty="0"/>
              <a:t>God knew what He was doing!</a:t>
            </a:r>
          </a:p>
          <a:p>
            <a:pPr>
              <a:buAutoNum type="romanU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17632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089299-FA6C-632E-7EE8-7FE13E0DC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romanUcPeriod" startAt="5"/>
            </a:pPr>
            <a:r>
              <a:rPr lang="en-US" dirty="0"/>
              <a:t>God </a:t>
            </a:r>
            <a:r>
              <a:rPr lang="en-US" u="sng" dirty="0"/>
              <a:t>Removed the First</a:t>
            </a:r>
            <a:r>
              <a:rPr lang="en-US" dirty="0"/>
              <a:t> Covenant Himself, in Order to </a:t>
            </a:r>
            <a:r>
              <a:rPr lang="en-US" u="sng" dirty="0"/>
              <a:t>Establish the Second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God promised that He was going to make a new covenant (Jer. 31:31-34).</a:t>
            </a:r>
          </a:p>
          <a:p>
            <a:pPr lvl="1"/>
            <a:r>
              <a:rPr lang="en-US" dirty="0"/>
              <a:t>The old covenant was intended to last “till the Seed should come to whom the promise was made” (Gal. 3:19), and that Seed “is Christ” (Gal. 3:16).</a:t>
            </a:r>
          </a:p>
          <a:p>
            <a:pPr lvl="1"/>
            <a:r>
              <a:rPr lang="en-US" dirty="0"/>
              <a:t>Jesus declared that He came to “</a:t>
            </a:r>
            <a:r>
              <a:rPr lang="en-US" u="sng" dirty="0"/>
              <a:t>fulfill</a:t>
            </a:r>
            <a:r>
              <a:rPr lang="en-US" dirty="0"/>
              <a:t>” the covenant that God made with Israel, and that it would “pass” when “all [the law] is fulfilled” (Matt. 5:17-18).</a:t>
            </a:r>
          </a:p>
          <a:p>
            <a:pPr lvl="1"/>
            <a:r>
              <a:rPr lang="en-US" dirty="0"/>
              <a:t>The N.T. makes it clear that the first covenant was “</a:t>
            </a:r>
            <a:r>
              <a:rPr lang="en-US" u="sng" dirty="0"/>
              <a:t>taken away in Christ</a:t>
            </a:r>
            <a:r>
              <a:rPr lang="en-US" dirty="0"/>
              <a:t>” (2 Cor. 3:14).</a:t>
            </a:r>
          </a:p>
          <a:p>
            <a:pPr lvl="1"/>
            <a:r>
              <a:rPr lang="en-US" dirty="0"/>
              <a:t>The removal of the covenant took place in the </a:t>
            </a:r>
            <a:r>
              <a:rPr lang="en-US" u="sng" dirty="0"/>
              <a:t>death of Christ on the cross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stated purpose (Gal. 3:19) of the law was “</a:t>
            </a:r>
            <a:r>
              <a:rPr lang="en-US" u="sng" dirty="0"/>
              <a:t>to bring us to Christ</a:t>
            </a:r>
            <a:r>
              <a:rPr lang="en-US" dirty="0"/>
              <a:t>, that we might be justified by faith” (Gal. 3:24)</a:t>
            </a:r>
          </a:p>
        </p:txBody>
      </p:sp>
    </p:spTree>
    <p:extLst>
      <p:ext uri="{BB962C8B-B14F-4D97-AF65-F5344CB8AC3E}">
        <p14:creationId xmlns:p14="http://schemas.microsoft.com/office/powerpoint/2010/main" val="26010085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089299-FA6C-632E-7EE8-7FE13E0DC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romanUcPeriod" startAt="5"/>
            </a:pPr>
            <a:r>
              <a:rPr lang="en-US" dirty="0"/>
              <a:t>God </a:t>
            </a:r>
            <a:r>
              <a:rPr lang="en-US" u="sng" dirty="0"/>
              <a:t>Removed the First</a:t>
            </a:r>
            <a:r>
              <a:rPr lang="en-US" dirty="0"/>
              <a:t> Covenant Himself, in Order to </a:t>
            </a:r>
            <a:r>
              <a:rPr lang="en-US" u="sng" dirty="0"/>
              <a:t>Establish the Second</a:t>
            </a:r>
            <a:r>
              <a:rPr lang="en-US" dirty="0"/>
              <a:t>.</a:t>
            </a:r>
          </a:p>
          <a:p>
            <a:pPr lvl="1">
              <a:buFont typeface="+mj-lt"/>
              <a:buAutoNum type="alphaUcPeriod" startAt="7"/>
            </a:pPr>
            <a:r>
              <a:rPr lang="en-US" dirty="0"/>
              <a:t>The removal of the covenant included </a:t>
            </a:r>
            <a:r>
              <a:rPr lang="en-US" u="sng" dirty="0"/>
              <a:t>the Ten Commandments</a:t>
            </a:r>
            <a:r>
              <a:rPr lang="en-US" dirty="0"/>
              <a:t>. </a:t>
            </a:r>
          </a:p>
          <a:p>
            <a:pPr lvl="2"/>
            <a:r>
              <a:rPr lang="en-US" dirty="0"/>
              <a:t>Some have tried to divide the O.T. into a “moral law” and “ceremonial law.”</a:t>
            </a:r>
          </a:p>
          <a:p>
            <a:pPr lvl="2"/>
            <a:r>
              <a:rPr lang="en-US" dirty="0"/>
              <a:t>The Bible clearly shows that God gave and viewed the Law as a unified system, and thus, not divisible by man into parts or sections like “moral law” and “ceremonial law.”</a:t>
            </a:r>
          </a:p>
          <a:p>
            <a:pPr lvl="2"/>
            <a:r>
              <a:rPr lang="en-US" dirty="0"/>
              <a:t>The Ten Commandments were </a:t>
            </a:r>
            <a:r>
              <a:rPr lang="en-US" u="sng" dirty="0"/>
              <a:t>part of the covenant</a:t>
            </a:r>
            <a:r>
              <a:rPr lang="en-US" dirty="0"/>
              <a:t> that God made with Israel at Mt. Sinai.</a:t>
            </a:r>
          </a:p>
          <a:p>
            <a:pPr lvl="2"/>
            <a:r>
              <a:rPr lang="en-US" dirty="0"/>
              <a:t>The Ten Commandments, along with all the O.T. law, were </a:t>
            </a:r>
            <a:r>
              <a:rPr lang="en-US" u="sng" dirty="0"/>
              <a:t>abrogated in Christ</a:t>
            </a:r>
            <a:r>
              <a:rPr lang="en-US" dirty="0"/>
              <a:t>.</a:t>
            </a:r>
          </a:p>
          <a:p>
            <a:pPr lvl="3"/>
            <a:r>
              <a:rPr lang="en-US" sz="2000" dirty="0"/>
              <a:t>In </a:t>
            </a:r>
            <a:r>
              <a:rPr lang="en-US" sz="2000" u="sng" dirty="0"/>
              <a:t>Romans 7</a:t>
            </a:r>
            <a:r>
              <a:rPr lang="en-US" sz="2000" dirty="0"/>
              <a:t>, Paul emphasized that…</a:t>
            </a:r>
          </a:p>
          <a:p>
            <a:pPr lvl="3"/>
            <a:r>
              <a:rPr lang="en-US" sz="2000" dirty="0"/>
              <a:t>In </a:t>
            </a:r>
            <a:r>
              <a:rPr lang="en-US" sz="2000" u="sng" dirty="0"/>
              <a:t>Colossians 2</a:t>
            </a:r>
            <a:r>
              <a:rPr lang="en-US" sz="2000" dirty="0"/>
              <a:t>, Paul emphasized that…</a:t>
            </a:r>
          </a:p>
          <a:p>
            <a:pPr lvl="3"/>
            <a:r>
              <a:rPr lang="en-US" sz="2000" dirty="0"/>
              <a:t>In </a:t>
            </a:r>
            <a:r>
              <a:rPr lang="en-US" sz="2000" u="sng" dirty="0"/>
              <a:t>2 Corinthians 3</a:t>
            </a:r>
            <a:r>
              <a:rPr lang="en-US" sz="2000" dirty="0"/>
              <a:t>, Paul emphasized that…</a:t>
            </a:r>
          </a:p>
          <a:p>
            <a:pPr lvl="2"/>
            <a:r>
              <a:rPr lang="en-US" dirty="0"/>
              <a:t>The removal of the first covenant emphasizes that no part was “brought over.”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5168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089299-FA6C-632E-7EE8-7FE13E0DC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romanUcPeriod" startAt="5"/>
            </a:pPr>
            <a:r>
              <a:rPr lang="en-US" dirty="0"/>
              <a:t>God </a:t>
            </a:r>
            <a:r>
              <a:rPr lang="en-US" u="sng" dirty="0"/>
              <a:t>Removed the First</a:t>
            </a:r>
            <a:r>
              <a:rPr lang="en-US" dirty="0"/>
              <a:t> Covenant Himself, in Order to </a:t>
            </a:r>
            <a:r>
              <a:rPr lang="en-US" u="sng" dirty="0"/>
              <a:t>Establish the Second</a:t>
            </a:r>
            <a:r>
              <a:rPr lang="en-US" dirty="0"/>
              <a:t>.</a:t>
            </a:r>
          </a:p>
          <a:p>
            <a:pPr lvl="1">
              <a:buFont typeface="+mj-lt"/>
              <a:buAutoNum type="alphaUcPeriod" startAt="8"/>
            </a:pPr>
            <a:r>
              <a:rPr lang="en-US" dirty="0"/>
              <a:t>The teaching of the Bible regarding </a:t>
            </a:r>
            <a:r>
              <a:rPr lang="en-US" u="sng" dirty="0"/>
              <a:t>Sabbath observance</a:t>
            </a:r>
            <a:r>
              <a:rPr lang="en-US" dirty="0"/>
              <a:t> is very clear.</a:t>
            </a:r>
          </a:p>
          <a:p>
            <a:pPr lvl="2"/>
            <a:r>
              <a:rPr lang="en-US" dirty="0"/>
              <a:t>In Genesis 2:2-3, “the seventh day” is referenced three times, but not “the Sabbath.”</a:t>
            </a:r>
          </a:p>
          <a:p>
            <a:pPr lvl="2"/>
            <a:r>
              <a:rPr lang="en-US" dirty="0"/>
              <a:t>The Sabbath is not mentioned for the first 2,500 years of Bible history (65 chapters).</a:t>
            </a:r>
          </a:p>
          <a:p>
            <a:pPr lvl="2"/>
            <a:r>
              <a:rPr lang="en-US" dirty="0"/>
              <a:t>The command to observe the Sabbath was part of the law that God made (Deut. 5:12):</a:t>
            </a:r>
          </a:p>
          <a:p>
            <a:pPr lvl="3"/>
            <a:r>
              <a:rPr lang="en-US" sz="2000" dirty="0"/>
              <a:t>With the </a:t>
            </a:r>
            <a:r>
              <a:rPr lang="en-US" sz="2000" u="sng" dirty="0"/>
              <a:t>Jews only</a:t>
            </a:r>
            <a:r>
              <a:rPr lang="en-US" sz="2000" dirty="0"/>
              <a:t> (“</a:t>
            </a:r>
            <a:r>
              <a:rPr lang="en-US" sz="2000" dirty="0" err="1"/>
              <a:t>Israel”+“with</a:t>
            </a:r>
            <a:r>
              <a:rPr lang="en-US" sz="2000" dirty="0"/>
              <a:t> us” [3x], Deut. 5:1-3; cf. Ex. 34:27; Psa. 147:19-20).</a:t>
            </a:r>
          </a:p>
          <a:p>
            <a:pPr lvl="3"/>
            <a:r>
              <a:rPr lang="en-US" sz="2000" dirty="0"/>
              <a:t>With the Jews when they came </a:t>
            </a:r>
            <a:r>
              <a:rPr lang="en-US" sz="2000" u="sng" dirty="0"/>
              <a:t>out of Egypt</a:t>
            </a:r>
            <a:r>
              <a:rPr lang="en-US" sz="2000" dirty="0"/>
              <a:t> (Ex. 19:1-8; cf. 24:1-8).</a:t>
            </a:r>
          </a:p>
          <a:p>
            <a:pPr lvl="3"/>
            <a:r>
              <a:rPr lang="en-US" sz="2000" dirty="0"/>
              <a:t>With the Jews at </a:t>
            </a:r>
            <a:r>
              <a:rPr lang="en-US" sz="2000" u="sng" dirty="0"/>
              <a:t>Mt. Sinai</a:t>
            </a:r>
            <a:r>
              <a:rPr lang="en-US" sz="2000" dirty="0"/>
              <a:t> (Deut. 4:13; 5:2; Ex. 19-20; Neh. 9:13-14).</a:t>
            </a:r>
          </a:p>
          <a:p>
            <a:pPr lvl="3"/>
            <a:r>
              <a:rPr lang="en-US" sz="2000" dirty="0"/>
              <a:t>But </a:t>
            </a:r>
            <a:r>
              <a:rPr lang="en-US" sz="2000" u="sng" dirty="0"/>
              <a:t>not before</a:t>
            </a:r>
            <a:r>
              <a:rPr lang="en-US" sz="2000" dirty="0"/>
              <a:t> Mt. Sinai (“today”) or “with our fathers” (Deut. 5:1-3; Neh. 9:13-14).</a:t>
            </a:r>
          </a:p>
          <a:p>
            <a:pPr lvl="3"/>
            <a:r>
              <a:rPr lang="en-US" sz="2000" dirty="0"/>
              <a:t>As a sign with Israel and </a:t>
            </a:r>
            <a:r>
              <a:rPr lang="en-US" sz="2000" u="sng" dirty="0"/>
              <a:t>no other</a:t>
            </a:r>
            <a:r>
              <a:rPr lang="en-US" sz="2000" dirty="0"/>
              <a:t> nation(s) (Ex. 20:1-2; 31:12-17; Ezek. 20:12, 20).</a:t>
            </a:r>
          </a:p>
          <a:p>
            <a:pPr lvl="3"/>
            <a:r>
              <a:rPr lang="en-US" sz="2000" dirty="0"/>
              <a:t>To remember that they had been </a:t>
            </a:r>
            <a:r>
              <a:rPr lang="en-US" sz="2000" u="sng" dirty="0"/>
              <a:t>slaves</a:t>
            </a:r>
            <a:r>
              <a:rPr lang="en-US" sz="2000" dirty="0"/>
              <a:t> in the land of Egypt (Deut. 5:15; Ex. 20:2).</a:t>
            </a:r>
          </a:p>
          <a:p>
            <a:pPr lvl="2"/>
            <a:r>
              <a:rPr lang="en-US" dirty="0"/>
              <a:t>There is no command or example in the Bible of Sabbath observance by any non-Jew.</a:t>
            </a:r>
          </a:p>
          <a:p>
            <a:pPr lvl="1">
              <a:buAutoNum type="alphaUcPeriod" startAt="8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2659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089299-FA6C-632E-7EE8-7FE13E0DC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romanUcPeriod" startAt="5"/>
            </a:pPr>
            <a:r>
              <a:rPr lang="en-US" dirty="0"/>
              <a:t>God </a:t>
            </a:r>
            <a:r>
              <a:rPr lang="en-US" u="sng" dirty="0"/>
              <a:t>Removed the First</a:t>
            </a:r>
            <a:r>
              <a:rPr lang="en-US" dirty="0"/>
              <a:t> Covenant Himself, in Order to </a:t>
            </a:r>
            <a:r>
              <a:rPr lang="en-US" u="sng" dirty="0"/>
              <a:t>Establish the Second</a:t>
            </a:r>
            <a:r>
              <a:rPr lang="en-US" dirty="0"/>
              <a:t>.</a:t>
            </a:r>
          </a:p>
          <a:p>
            <a:pPr lvl="1">
              <a:buFont typeface="+mj-lt"/>
              <a:buAutoNum type="alphaUcPeriod" startAt="8"/>
            </a:pPr>
            <a:r>
              <a:rPr lang="en-US" dirty="0"/>
              <a:t>The teaching of the Bible regarding </a:t>
            </a:r>
            <a:r>
              <a:rPr lang="en-US" u="sng" dirty="0"/>
              <a:t>Sabbath observance</a:t>
            </a:r>
            <a:r>
              <a:rPr lang="en-US" dirty="0"/>
              <a:t> is very clear.</a:t>
            </a:r>
          </a:p>
          <a:p>
            <a:pPr lvl="1">
              <a:buAutoNum type="alphaUcPeriod" startAt="8"/>
            </a:pPr>
            <a:r>
              <a:rPr lang="en-US" dirty="0"/>
              <a:t>All </a:t>
            </a:r>
            <a:r>
              <a:rPr lang="en-US" u="sng" dirty="0"/>
              <a:t>feasts</a:t>
            </a:r>
            <a:r>
              <a:rPr lang="en-US" dirty="0"/>
              <a:t> were part of the Law of Moses and not a timeless “moral law” for all people.</a:t>
            </a:r>
          </a:p>
          <a:p>
            <a:pPr lvl="1">
              <a:buAutoNum type="alphaUcPeriod" startAt="8"/>
            </a:pPr>
            <a:r>
              <a:rPr lang="en-US" dirty="0"/>
              <a:t>The covenant (including the Ten Commandments) was only “</a:t>
            </a:r>
            <a:r>
              <a:rPr lang="en-US" u="sng" dirty="0"/>
              <a:t>forever</a:t>
            </a:r>
            <a:r>
              <a:rPr lang="en-US" dirty="0"/>
              <a:t>” in the sense that it was not to cease within the timeframe for which it was intended.</a:t>
            </a:r>
          </a:p>
          <a:p>
            <a:pPr lvl="1">
              <a:buAutoNum type="alphaUcPeriod" startAt="8"/>
            </a:pPr>
            <a:r>
              <a:rPr lang="en-US" dirty="0"/>
              <a:t>The laws of the Mosaic Covenant </a:t>
            </a:r>
            <a:r>
              <a:rPr lang="en-US" u="sng" dirty="0"/>
              <a:t>stand or fall together</a:t>
            </a:r>
            <a:r>
              <a:rPr lang="en-US" dirty="0"/>
              <a:t>.</a:t>
            </a:r>
          </a:p>
          <a:p>
            <a:pPr lvl="1">
              <a:buAutoNum type="alphaUcPeriod" startAt="8"/>
            </a:pPr>
            <a:r>
              <a:rPr lang="en-US" dirty="0"/>
              <a:t>There are entire books in the New Testament that have as a part of their overriding theme the abrogation of the Old Testament (including Romans, Galatians and Hebrews).</a:t>
            </a:r>
          </a:p>
          <a:p>
            <a:pPr lvl="1">
              <a:buAutoNum type="alphaUcPeriod" startAt="8"/>
            </a:pPr>
            <a:r>
              <a:rPr lang="en-US" dirty="0"/>
              <a:t>The entire legal system was removed as a covenant, and Christ established His covenant. </a:t>
            </a:r>
          </a:p>
          <a:p>
            <a:pPr lvl="1">
              <a:buAutoNum type="alphaUcPeriod" startAt="8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1078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089299-FA6C-632E-7EE8-7FE13E0DC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+mj-lt"/>
              <a:buAutoNum type="romanUcPeriod" startAt="6"/>
            </a:pPr>
            <a:r>
              <a:rPr lang="en-US" dirty="0"/>
              <a:t>God Established </a:t>
            </a:r>
            <a:r>
              <a:rPr lang="en-US" u="sng" dirty="0"/>
              <a:t>the Second Covenant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At the same moment the first was removed (in the </a:t>
            </a:r>
            <a:r>
              <a:rPr lang="en-US" u="sng" dirty="0"/>
              <a:t>death of Christ on the cross</a:t>
            </a:r>
            <a:r>
              <a:rPr lang="en-US" dirty="0"/>
              <a:t>, Eph. 2), God’s second covenant came in force.</a:t>
            </a:r>
          </a:p>
          <a:p>
            <a:pPr lvl="1"/>
            <a:r>
              <a:rPr lang="en-US" dirty="0"/>
              <a:t>The </a:t>
            </a:r>
            <a:r>
              <a:rPr lang="en-US" u="sng" dirty="0"/>
              <a:t>first</a:t>
            </a:r>
            <a:r>
              <a:rPr lang="en-US" dirty="0"/>
              <a:t> had to be removed for the </a:t>
            </a:r>
            <a:r>
              <a:rPr lang="en-US" u="sng" dirty="0"/>
              <a:t>second</a:t>
            </a:r>
            <a:r>
              <a:rPr lang="en-US" dirty="0"/>
              <a:t> to be established.</a:t>
            </a:r>
          </a:p>
          <a:p>
            <a:pPr lvl="1"/>
            <a:r>
              <a:rPr lang="en-US" dirty="0"/>
              <a:t>The Bible pinpoints the “beginning” of the N.T. law by using that very word.</a:t>
            </a:r>
          </a:p>
          <a:p>
            <a:pPr lvl="1"/>
            <a:r>
              <a:rPr lang="en-US" dirty="0"/>
              <a:t>The second covenant, the New Testament:</a:t>
            </a:r>
          </a:p>
          <a:p>
            <a:pPr lvl="2"/>
            <a:r>
              <a:rPr lang="en-US" dirty="0"/>
              <a:t>Is the </a:t>
            </a:r>
            <a:r>
              <a:rPr lang="en-US" u="sng" dirty="0"/>
              <a:t>fulfillment</a:t>
            </a:r>
            <a:r>
              <a:rPr lang="en-US" dirty="0"/>
              <a:t> of the promise made to Abraham (Gen. 12:1-3; 22:18; Gal. 3:13-24).</a:t>
            </a:r>
          </a:p>
          <a:p>
            <a:pPr lvl="2"/>
            <a:r>
              <a:rPr lang="en-US" dirty="0"/>
              <a:t>Is for </a:t>
            </a:r>
            <a:r>
              <a:rPr lang="en-US" u="sng" dirty="0"/>
              <a:t>all</a:t>
            </a:r>
            <a:r>
              <a:rPr lang="en-US" dirty="0"/>
              <a:t> people (Acts 3:25; Mark 16:15-16; Luke 24:44-47; Heb. 2:9).</a:t>
            </a:r>
          </a:p>
          <a:p>
            <a:pPr lvl="2"/>
            <a:r>
              <a:rPr lang="en-US" dirty="0"/>
              <a:t>Is effected by the </a:t>
            </a:r>
            <a:r>
              <a:rPr lang="en-US" u="sng" dirty="0"/>
              <a:t>blood</a:t>
            </a:r>
            <a:r>
              <a:rPr lang="en-US" dirty="0"/>
              <a:t> of Jesus (Heb. 5:8-9; 9:12-28; 10:1-4, 29; Matt. 26:28).</a:t>
            </a:r>
          </a:p>
          <a:p>
            <a:pPr lvl="2"/>
            <a:r>
              <a:rPr lang="en-US" dirty="0"/>
              <a:t>Completely removes </a:t>
            </a:r>
            <a:r>
              <a:rPr lang="en-US" u="sng" dirty="0"/>
              <a:t>sin</a:t>
            </a:r>
            <a:r>
              <a:rPr lang="en-US" dirty="0"/>
              <a:t> (Heb. 8:12; 9:25; Col. 2:11; Rev. 1:5).</a:t>
            </a:r>
          </a:p>
          <a:p>
            <a:pPr lvl="2"/>
            <a:r>
              <a:rPr lang="en-US" dirty="0"/>
              <a:t>Sanctifies and justifies (Heb. 9:13-14; 10:10-14, 29; 13:12; Rom. 10:9; Gal. 3:24).</a:t>
            </a:r>
          </a:p>
          <a:p>
            <a:pPr lvl="2"/>
            <a:r>
              <a:rPr lang="en-US" dirty="0"/>
              <a:t>Gives life and makes perfect (Rom. 8:2; Heb. 9:11; 10:14).</a:t>
            </a:r>
          </a:p>
          <a:p>
            <a:pPr lvl="2"/>
            <a:r>
              <a:rPr lang="en-US" dirty="0"/>
              <a:t>Places the faithful in a spiritual condition where “there is </a:t>
            </a:r>
            <a:r>
              <a:rPr lang="en-US" u="sng" dirty="0"/>
              <a:t>no</a:t>
            </a:r>
            <a:r>
              <a:rPr lang="en-US" dirty="0"/>
              <a:t> condemnation” (Rom. 8:1).</a:t>
            </a:r>
          </a:p>
          <a:p>
            <a:pPr lvl="2"/>
            <a:r>
              <a:rPr lang="en-US" dirty="0"/>
              <a:t>Provides the fullness of God’s grace and truth (John 1:17, 14).</a:t>
            </a:r>
          </a:p>
          <a:p>
            <a:pPr lvl="2"/>
            <a:r>
              <a:rPr lang="en-US" dirty="0"/>
              <a:t>Is founded upon and sustained by a </a:t>
            </a:r>
            <a:r>
              <a:rPr lang="en-US" u="sng" dirty="0"/>
              <a:t>living Mediator</a:t>
            </a:r>
            <a:r>
              <a:rPr lang="en-US" dirty="0"/>
              <a:t> (1 Tim. 2:5; Heb. 4:14; 7:25).</a:t>
            </a:r>
          </a:p>
          <a:p>
            <a:pPr lvl="2"/>
            <a:r>
              <a:rPr lang="en-US" dirty="0"/>
              <a:t>Promises </a:t>
            </a:r>
            <a:r>
              <a:rPr lang="en-US" u="sng" dirty="0"/>
              <a:t>eternal life</a:t>
            </a:r>
            <a:r>
              <a:rPr lang="en-US" dirty="0"/>
              <a:t> (Heb. 8:6; 1 John 2:25; 5:13). </a:t>
            </a:r>
          </a:p>
          <a:p>
            <a:pPr lvl="2"/>
            <a:r>
              <a:rPr lang="en-US" dirty="0"/>
              <a:t>Is to last until the end of time (Heb. 13:20; Rev. 14:6).</a:t>
            </a:r>
          </a:p>
        </p:txBody>
      </p:sp>
    </p:spTree>
    <p:extLst>
      <p:ext uri="{BB962C8B-B14F-4D97-AF65-F5344CB8AC3E}">
        <p14:creationId xmlns:p14="http://schemas.microsoft.com/office/powerpoint/2010/main" val="37959566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089299-FA6C-632E-7EE8-7FE13E0DC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31825" indent="-631825">
              <a:buFont typeface="+mj-lt"/>
              <a:buAutoNum type="romanUcPeriod" startAt="7"/>
            </a:pPr>
            <a:r>
              <a:rPr lang="en-US" dirty="0"/>
              <a:t>While Christians Are Not Under the Old Covenant, It Still Has </a:t>
            </a:r>
            <a:r>
              <a:rPr lang="en-US" u="sng" dirty="0"/>
              <a:t>Great Value </a:t>
            </a:r>
            <a:br>
              <a:rPr lang="en-US" u="sng" dirty="0"/>
            </a:br>
            <a:r>
              <a:rPr lang="en-US" u="sng" dirty="0"/>
              <a:t>to Us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Old Testament is no longer binding today, but that does not mean it is worthless.</a:t>
            </a:r>
          </a:p>
          <a:p>
            <a:pPr lvl="1"/>
            <a:r>
              <a:rPr lang="en-US" dirty="0"/>
              <a:t>Jesus and the New Testament writers must have seen its value, for they all used it.</a:t>
            </a:r>
          </a:p>
          <a:p>
            <a:pPr lvl="1"/>
            <a:r>
              <a:rPr lang="en-US" dirty="0"/>
              <a:t>We have the Old Testament “for our </a:t>
            </a:r>
            <a:r>
              <a:rPr lang="en-US" u="sng" dirty="0"/>
              <a:t>learning</a:t>
            </a:r>
            <a:r>
              <a:rPr lang="en-US" dirty="0"/>
              <a:t>” and “</a:t>
            </a:r>
            <a:r>
              <a:rPr lang="en-US" u="sng" dirty="0"/>
              <a:t>admonition</a:t>
            </a:r>
            <a:r>
              <a:rPr lang="en-US" dirty="0"/>
              <a:t>” (Rom. 15:4; 1 Cor. 10:11).</a:t>
            </a:r>
          </a:p>
          <a:p>
            <a:pPr lvl="1"/>
            <a:r>
              <a:rPr lang="en-US" dirty="0"/>
              <a:t>Much of the New Testament is better understood with a knowledge of the Old Testament.</a:t>
            </a:r>
          </a:p>
          <a:p>
            <a:pPr lvl="1"/>
            <a:r>
              <a:rPr lang="en-US" dirty="0"/>
              <a:t>It has been said, “The Old Testament is the New Testament concealed, and the New Testament is the Old Testament revealed.”</a:t>
            </a:r>
          </a:p>
        </p:txBody>
      </p:sp>
    </p:spTree>
    <p:extLst>
      <p:ext uri="{BB962C8B-B14F-4D97-AF65-F5344CB8AC3E}">
        <p14:creationId xmlns:p14="http://schemas.microsoft.com/office/powerpoint/2010/main" val="18258997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1455</Words>
  <Application>Microsoft Office PowerPoint</Application>
  <PresentationFormat>Widescreen</PresentationFormat>
  <Paragraphs>78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</cp:revision>
  <dcterms:created xsi:type="dcterms:W3CDTF">2026-02-13T21:35:19Z</dcterms:created>
  <dcterms:modified xsi:type="dcterms:W3CDTF">2026-02-22T00:19:22Z</dcterms:modified>
</cp:coreProperties>
</file>