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sldIdLst>
    <p:sldId id="256" r:id="rId2"/>
    <p:sldId id="298" r:id="rId3"/>
    <p:sldId id="258" r:id="rId4"/>
    <p:sldId id="317" r:id="rId5"/>
    <p:sldId id="319" r:id="rId6"/>
    <p:sldId id="324" r:id="rId7"/>
    <p:sldId id="286" r:id="rId8"/>
    <p:sldId id="288" r:id="rId9"/>
    <p:sldId id="320" r:id="rId10"/>
    <p:sldId id="291" r:id="rId11"/>
    <p:sldId id="294" r:id="rId12"/>
    <p:sldId id="295" r:id="rId13"/>
    <p:sldId id="321" r:id="rId14"/>
    <p:sldId id="297" r:id="rId15"/>
    <p:sldId id="322" r:id="rId16"/>
    <p:sldId id="303" r:id="rId17"/>
    <p:sldId id="299" r:id="rId18"/>
    <p:sldId id="314" r:id="rId19"/>
    <p:sldId id="300" r:id="rId20"/>
    <p:sldId id="323" r:id="rId21"/>
    <p:sldId id="301" r:id="rId22"/>
    <p:sldId id="304" r:id="rId23"/>
    <p:sldId id="305" r:id="rId24"/>
    <p:sldId id="302" r:id="rId25"/>
    <p:sldId id="306" r:id="rId26"/>
    <p:sldId id="307" r:id="rId27"/>
    <p:sldId id="308" r:id="rId28"/>
    <p:sldId id="309" r:id="rId29"/>
    <p:sldId id="310" r:id="rId30"/>
    <p:sldId id="311" r:id="rId31"/>
    <p:sldId id="316" r:id="rId32"/>
    <p:sldId id="312" r:id="rId33"/>
    <p:sldId id="313" r:id="rId34"/>
    <p:sldId id="315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4" autoAdjust="0"/>
    <p:restoredTop sz="94660"/>
  </p:normalViewPr>
  <p:slideViewPr>
    <p:cSldViewPr snapToGrid="0">
      <p:cViewPr varScale="1">
        <p:scale>
          <a:sx n="87" d="100"/>
          <a:sy n="8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78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1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5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8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7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3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8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7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6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7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12/16/2025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8863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thalamus&amp;oq=biology+behind+catastrphic+thinking&amp;gs_lcrp=EgZjaHJvbWUyBggAEEUYOdIBCjI0NjkxajBqMTWoAgiwAgE&amp;sourceid=chrome&amp;ie=UTF-8&amp;mstk=AUtExfBIF6yEIFt6zcApOPdi4Apc6AOv-3_AXpJg13ilieZxBHhN99vvSYwSnF1uJM8fiCekhC3jh7ePTfuYApvIBELKcBrGPObRWKytm3OT5rq8zURw5xUd3x0tj9pfHofCrIq7gH38JabBtDKADtHiVvsuiKzhyO9Bv-RdhExiB7qQmbDg3C_rT8HQNIlkhMi6cwrW&amp;csui=3&amp;ved=2ahUKEwjWoLC9yrGRAxWcZzABHQrjImcQgK4QegQIARAF" TargetMode="External"/><Relationship Id="rId2" Type="http://schemas.openxmlformats.org/officeDocument/2006/relationships/hyperlink" Target="https://www.google.com/search?q=amygdala&amp;oq=biology+behind+catastrphic+thinking&amp;gs_lcrp=EgZjaHJvbWUyBggAEEUYOdIBCjI0NjkxajBqMTWoAgiwAgE&amp;sourceid=chrome&amp;ie=UTF-8&amp;mstk=AUtExfBIF6yEIFt6zcApOPdi4Apc6AOv-3_AXpJg13ilieZxBHhN99vvSYwSnF1uJM8fiCekhC3jh7ePTfuYApvIBELKcBrGPObRWKytm3OT5rq8zURw5xUd3x0tj9pfHofCrIq7gH38JabBtDKADtHiVvsuiKzhyO9Bv-RdhExiB7qQmbDg3C_rT8HQNIlkhMi6cwrW&amp;csui=3&amp;ved=2ahUKEwjWoLC9yrGRAxWcZzABHQrjImcQgK4QegQIARA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D203A-5B3A-A749-784F-B9F0969D0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25" y="746840"/>
            <a:ext cx="5402454" cy="251044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556A2-5ABA-BA77-3ED0-4FF087416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25" y="3425899"/>
            <a:ext cx="5185297" cy="145861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 descr="Neon laser lights aligned to form a triangle">
            <a:extLst>
              <a:ext uri="{FF2B5EF4-FFF2-40B4-BE49-F238E27FC236}">
                <a16:creationId xmlns:a16="http://schemas.microsoft.com/office/drawing/2014/main" id="{F567C2D1-658F-3308-B03B-FFBBAA31C4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16" r="22305"/>
          <a:stretch/>
        </p:blipFill>
        <p:spPr>
          <a:xfrm>
            <a:off x="6062050" y="-1554"/>
            <a:ext cx="6120571" cy="6857999"/>
          </a:xfrm>
          <a:custGeom>
            <a:avLst/>
            <a:gdLst/>
            <a:ahLst/>
            <a:cxnLst/>
            <a:rect l="l" t="t" r="r" b="b"/>
            <a:pathLst>
              <a:path w="6129950" h="6861439">
                <a:moveTo>
                  <a:pt x="1687527" y="0"/>
                </a:moveTo>
                <a:lnTo>
                  <a:pt x="6129950" y="0"/>
                </a:lnTo>
                <a:lnTo>
                  <a:pt x="6129950" y="6858000"/>
                </a:lnTo>
                <a:lnTo>
                  <a:pt x="5040333" y="6858000"/>
                </a:lnTo>
                <a:lnTo>
                  <a:pt x="5040333" y="6861439"/>
                </a:lnTo>
                <a:lnTo>
                  <a:pt x="272442" y="6861439"/>
                </a:lnTo>
                <a:lnTo>
                  <a:pt x="196402" y="6549696"/>
                </a:lnTo>
                <a:cubicBezTo>
                  <a:pt x="-517926" y="3427393"/>
                  <a:pt x="946083" y="3323532"/>
                  <a:pt x="946083" y="1"/>
                </a:cubicBezTo>
                <a:lnTo>
                  <a:pt x="1687527" y="1"/>
                </a:lnTo>
                <a:close/>
              </a:path>
            </a:pathLst>
          </a:custGeom>
        </p:spPr>
      </p:pic>
      <p:pic>
        <p:nvPicPr>
          <p:cNvPr id="8" name="Picture 7" descr="A group of crosses on a hill&#10;&#10;Description automatically generated">
            <a:extLst>
              <a:ext uri="{FF2B5EF4-FFF2-40B4-BE49-F238E27FC236}">
                <a16:creationId xmlns:a16="http://schemas.microsoft.com/office/drawing/2014/main" id="{107C28B3-FDAF-0A45-EC83-AEF6A5549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54"/>
            <a:ext cx="12182621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46C478-0925-8633-BE2C-3F4078A069CD}"/>
              </a:ext>
            </a:extLst>
          </p:cNvPr>
          <p:cNvSpPr txBox="1"/>
          <p:nvPr/>
        </p:nvSpPr>
        <p:spPr>
          <a:xfrm>
            <a:off x="1180618" y="902825"/>
            <a:ext cx="96532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  From Worry To Happiness</a:t>
            </a:r>
          </a:p>
          <a:p>
            <a:r>
              <a:rPr lang="en-US" sz="5400" b="1" dirty="0">
                <a:solidFill>
                  <a:schemeClr val="bg1"/>
                </a:solidFill>
              </a:rPr>
              <a:t>                   Lesson 3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B39D36-A746-F434-84D3-E68EA09C28CC}"/>
              </a:ext>
            </a:extLst>
          </p:cNvPr>
          <p:cNvSpPr txBox="1"/>
          <p:nvPr/>
        </p:nvSpPr>
        <p:spPr>
          <a:xfrm>
            <a:off x="5602147" y="3739708"/>
            <a:ext cx="498290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Wednesday</a:t>
            </a:r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Night</a:t>
            </a:r>
          </a:p>
          <a:p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  </a:t>
            </a:r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Bible class</a:t>
            </a:r>
          </a:p>
          <a:p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Palm Beach Lakes</a:t>
            </a:r>
          </a:p>
          <a:p>
            <a:r>
              <a:rPr lang="en-US" sz="3200" b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church </a:t>
            </a:r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of Christ</a:t>
            </a:r>
            <a:endParaRPr lang="en-US" sz="28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32133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6DB08-9190-2B87-AB37-62C4816A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8C641-AA2E-5CE5-BDE7-E05D85C82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</a:t>
            </a:r>
            <a:r>
              <a:rPr lang="en-US" sz="3200" dirty="0"/>
              <a:t>Consequences of Guilt</a:t>
            </a:r>
          </a:p>
          <a:p>
            <a:pPr marL="514350" indent="-514350">
              <a:buAutoNum type="arabicPeriod"/>
            </a:pPr>
            <a:r>
              <a:rPr lang="en-US" sz="2800" dirty="0"/>
              <a:t>Bad self esteem</a:t>
            </a:r>
          </a:p>
          <a:p>
            <a:pPr marL="457200" indent="-457200">
              <a:buAutoNum type="arabicPeriod"/>
            </a:pPr>
            <a:r>
              <a:rPr lang="en-US" sz="2800" dirty="0"/>
              <a:t>Problems in marriage &amp; </a:t>
            </a:r>
            <a:r>
              <a:rPr lang="en-US" sz="2800"/>
              <a:t>other relationships</a:t>
            </a: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Self punishment</a:t>
            </a:r>
          </a:p>
          <a:p>
            <a:pPr marL="457200" indent="-457200">
              <a:buAutoNum type="arabicPeriod"/>
            </a:pPr>
            <a:r>
              <a:rPr lang="en-US" sz="2800" dirty="0"/>
              <a:t>Unproductive life</a:t>
            </a:r>
          </a:p>
          <a:p>
            <a:pPr marL="457200" indent="-457200">
              <a:buAutoNum type="arabicPeriod"/>
            </a:pPr>
            <a:r>
              <a:rPr lang="en-US" sz="2800" dirty="0"/>
              <a:t>Unproductive spiritual life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11962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6D696-5E33-B7F9-11DF-C8C4EDE4C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570F0-A20E-9134-7D7A-4E2B6B217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                                    </a:t>
            </a:r>
            <a:r>
              <a:rPr lang="en-US" sz="3200" dirty="0"/>
              <a:t>Causes of Guilt</a:t>
            </a:r>
          </a:p>
          <a:p>
            <a:pPr marL="514350" indent="-514350">
              <a:buAutoNum type="arabicPeriod"/>
            </a:pPr>
            <a:r>
              <a:rPr lang="en-US" sz="3200" dirty="0"/>
              <a:t>Sin</a:t>
            </a:r>
          </a:p>
          <a:p>
            <a:pPr marL="457200" indent="-457200">
              <a:buAutoNum type="arabicPeriod"/>
            </a:pPr>
            <a:r>
              <a:rPr lang="en-US" sz="3200" dirty="0"/>
              <a:t>Conditioning </a:t>
            </a:r>
          </a:p>
          <a:p>
            <a:pPr marL="0" indent="0">
              <a:buNone/>
            </a:pPr>
            <a:r>
              <a:rPr lang="en-US" sz="3200" dirty="0"/>
              <a:t>     </a:t>
            </a:r>
            <a:r>
              <a:rPr lang="en-US" sz="2800" dirty="0"/>
              <a:t>The Bible talks about proper conditioning </a:t>
            </a:r>
          </a:p>
          <a:p>
            <a:pPr marL="0" indent="0">
              <a:buNone/>
            </a:pPr>
            <a:r>
              <a:rPr lang="en-US" sz="2800" dirty="0"/>
              <a:t>      in Proverbs 22:6.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</a:rPr>
              <a:t>3.</a:t>
            </a:r>
            <a:r>
              <a:rPr lang="en-US" sz="2800" dirty="0"/>
              <a:t>  We can be conditioned for guilt.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75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6E597-E989-387F-F1B5-000FA9D6B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282C4-2AC7-D410-6CBE-C229B421A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</a:t>
            </a:r>
            <a:r>
              <a:rPr lang="en-US" sz="2800" dirty="0"/>
              <a:t>The Answer to Guilt</a:t>
            </a:r>
          </a:p>
          <a:p>
            <a:r>
              <a:rPr lang="en-US" sz="2800" dirty="0"/>
              <a:t>The answer is Jesus. Isaiah 53:5 , Jeremiah 31:34 </a:t>
            </a:r>
          </a:p>
          <a:p>
            <a:pPr marL="0" indent="0">
              <a:buNone/>
            </a:pPr>
            <a:r>
              <a:rPr lang="en-US" sz="2800" dirty="0"/>
              <a:t>   Titus 2:4,  1 Peter 1: 18-19 </a:t>
            </a:r>
          </a:p>
          <a:p>
            <a:pPr marL="0" indent="0">
              <a:buNone/>
            </a:pPr>
            <a:r>
              <a:rPr lang="en-US" sz="2800" dirty="0"/>
              <a:t>     Jesus died for us.  God does not remember sin.</a:t>
            </a:r>
          </a:p>
          <a:p>
            <a:pPr marL="0" indent="0">
              <a:buNone/>
            </a:pPr>
            <a:r>
              <a:rPr lang="en-US" sz="2800" dirty="0"/>
              <a:t>     We are raised in newness of life. </a:t>
            </a:r>
          </a:p>
          <a:p>
            <a:pPr marL="0" indent="0">
              <a:buNone/>
            </a:pPr>
            <a:r>
              <a:rPr lang="en-US" sz="2800" dirty="0"/>
              <a:t>     We are redeemed.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665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AE5C9-FBD6-3D43-2C3D-502805F3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70721-8EE7-13EA-DE93-3AF5436E9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</a:t>
            </a:r>
            <a:r>
              <a:rPr lang="en-US" sz="2400" dirty="0"/>
              <a:t>Bottom line On Guilt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800" dirty="0">
                <a:solidFill>
                  <a:schemeClr val="accent2"/>
                </a:solidFill>
              </a:rPr>
              <a:t>1</a:t>
            </a:r>
            <a:r>
              <a:rPr lang="en-US" sz="2400" dirty="0">
                <a:solidFill>
                  <a:schemeClr val="accent2"/>
                </a:solidFill>
              </a:rPr>
              <a:t>.</a:t>
            </a:r>
            <a:r>
              <a:rPr lang="en-US" sz="2000" dirty="0"/>
              <a:t>  </a:t>
            </a:r>
            <a:r>
              <a:rPr lang="en-US" sz="2800" dirty="0"/>
              <a:t>Guilt is good. It can bring one to repentance. </a:t>
            </a:r>
          </a:p>
          <a:p>
            <a:pPr marL="0" indent="0">
              <a:buNone/>
            </a:pPr>
            <a:endParaRPr lang="en-US" sz="2000" dirty="0"/>
          </a:p>
          <a:p>
            <a:pPr marL="457200" indent="-457200">
              <a:buAutoNum type="arabicPeriod" startAt="2"/>
            </a:pPr>
            <a:r>
              <a:rPr lang="en-US" sz="2800" dirty="0"/>
              <a:t>Holding on to guilt is bad, and can lead to all kinds </a:t>
            </a:r>
          </a:p>
          <a:p>
            <a:pPr marL="0" indent="0">
              <a:buNone/>
            </a:pPr>
            <a:r>
              <a:rPr lang="en-US" sz="2800" dirty="0"/>
              <a:t>      wrong in your life that does not need to be there.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7805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E916E-4C3E-B77E-A195-8FE7E277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7644E-EE6F-5C67-6C52-076475248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                            </a:t>
            </a:r>
            <a:r>
              <a:rPr lang="en-US" sz="3200" dirty="0"/>
              <a:t>Dealing With Regret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                 The thief on the cross.   Luke 23:43 </a:t>
            </a:r>
          </a:p>
          <a:p>
            <a:pPr marL="0" indent="0">
              <a:buNone/>
            </a:pPr>
            <a:r>
              <a:rPr lang="en-US" sz="2800" dirty="0"/>
              <a:t>Did he have regrets? Did his regrets bring him to </a:t>
            </a:r>
          </a:p>
          <a:p>
            <a:pPr marL="0" indent="0">
              <a:buNone/>
            </a:pPr>
            <a:r>
              <a:rPr lang="en-US" sz="2800" dirty="0"/>
              <a:t>a relationship with Jesus?   </a:t>
            </a:r>
          </a:p>
        </p:txBody>
      </p:sp>
      <p:pic>
        <p:nvPicPr>
          <p:cNvPr id="1026" name="Picture 2" descr="The Thief - GoodSalt">
            <a:extLst>
              <a:ext uri="{FF2B5EF4-FFF2-40B4-BE49-F238E27FC236}">
                <a16:creationId xmlns:a16="http://schemas.microsoft.com/office/drawing/2014/main" id="{852E9471-A811-DD9B-87F1-2AA984FAF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4404360"/>
            <a:ext cx="2667000" cy="245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107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BBE50-220B-9185-C91B-956BF603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F2FA3-1B3A-3083-DF38-7F15D87EC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2117312"/>
            <a:ext cx="9486690" cy="19630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                             </a:t>
            </a:r>
            <a:r>
              <a:rPr lang="en-US" sz="3200" dirty="0"/>
              <a:t>What Is In Your Toolbox ?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                          </a:t>
            </a:r>
            <a:endParaRPr lang="en-US" dirty="0"/>
          </a:p>
        </p:txBody>
      </p:sp>
      <p:pic>
        <p:nvPicPr>
          <p:cNvPr id="1026" name="Picture 2" descr="Toyo Steel - Cantilever Toolbox – JINEN">
            <a:extLst>
              <a:ext uri="{FF2B5EF4-FFF2-40B4-BE49-F238E27FC236}">
                <a16:creationId xmlns:a16="http://schemas.microsoft.com/office/drawing/2014/main" id="{B7025271-3346-49CA-7AD8-F84E6D5B6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248" y="3064245"/>
            <a:ext cx="2941504" cy="225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599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0F8C-73D9-F6D8-AE40-8DF11535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6BD82-458C-666D-5901-9A8BE98A9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</a:t>
            </a:r>
            <a:r>
              <a:rPr lang="en-US" sz="5400" b="1" dirty="0"/>
              <a:t>Worry </a:t>
            </a:r>
            <a:endParaRPr lang="en-US" b="1" dirty="0"/>
          </a:p>
        </p:txBody>
      </p:sp>
      <p:pic>
        <p:nvPicPr>
          <p:cNvPr id="2050" name="Picture 2" descr="Don't Worry If You're a Worrier … It ...">
            <a:extLst>
              <a:ext uri="{FF2B5EF4-FFF2-40B4-BE49-F238E27FC236}">
                <a16:creationId xmlns:a16="http://schemas.microsoft.com/office/drawing/2014/main" id="{7ED76CB3-B7EE-AA70-83A6-C7BC79677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995" y="3962400"/>
            <a:ext cx="3246120" cy="269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985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724B6-96F2-A8E0-E880-188B76EB8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0F5CD-9218-B284-94B0-6066288CB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</a:t>
            </a:r>
            <a:r>
              <a:rPr lang="en-US" sz="2800" b="1" dirty="0"/>
              <a:t>What we worry about </a:t>
            </a:r>
          </a:p>
          <a:p>
            <a:pPr marL="457200" indent="-457200">
              <a:buAutoNum type="arabicPeriod"/>
            </a:pPr>
            <a:r>
              <a:rPr lang="en-US" sz="2400" dirty="0"/>
              <a:t>Our future                        </a:t>
            </a:r>
            <a:r>
              <a:rPr lang="en-US" sz="2400" dirty="0">
                <a:solidFill>
                  <a:schemeClr val="accent2"/>
                </a:solidFill>
              </a:rPr>
              <a:t>5.</a:t>
            </a:r>
            <a:r>
              <a:rPr lang="en-US" sz="2400" dirty="0"/>
              <a:t> Acceptance        </a:t>
            </a:r>
            <a:r>
              <a:rPr lang="en-US" sz="2400" dirty="0">
                <a:solidFill>
                  <a:schemeClr val="accent2"/>
                </a:solidFill>
              </a:rPr>
              <a:t>9</a:t>
            </a:r>
            <a:r>
              <a:rPr lang="en-US" sz="2400" dirty="0"/>
              <a:t>. Possessions</a:t>
            </a:r>
          </a:p>
          <a:p>
            <a:pPr marL="457200" indent="-457200">
              <a:buAutoNum type="arabicPeriod"/>
            </a:pPr>
            <a:r>
              <a:rPr lang="en-US" sz="2400" dirty="0"/>
              <a:t>Our marriage                   </a:t>
            </a:r>
            <a:r>
              <a:rPr lang="en-US" sz="2400" dirty="0">
                <a:solidFill>
                  <a:schemeClr val="accent2"/>
                </a:solidFill>
              </a:rPr>
              <a:t>6</a:t>
            </a:r>
            <a:r>
              <a:rPr lang="en-US" sz="2400" dirty="0"/>
              <a:t>. Approval             </a:t>
            </a:r>
            <a:r>
              <a:rPr lang="en-US" sz="2400" dirty="0">
                <a:solidFill>
                  <a:schemeClr val="accent2"/>
                </a:solidFill>
              </a:rPr>
              <a:t>10. </a:t>
            </a:r>
            <a:r>
              <a:rPr lang="en-US" sz="2400" dirty="0"/>
              <a:t>Family</a:t>
            </a:r>
          </a:p>
          <a:p>
            <a:pPr marL="457200" indent="-457200">
              <a:buAutoNum type="arabicPeriod"/>
            </a:pPr>
            <a:r>
              <a:rPr lang="en-US" sz="2400" dirty="0"/>
              <a:t>Our relationships             </a:t>
            </a:r>
            <a:r>
              <a:rPr lang="en-US" sz="2400" dirty="0">
                <a:solidFill>
                  <a:schemeClr val="accent2"/>
                </a:solidFill>
              </a:rPr>
              <a:t>7.</a:t>
            </a:r>
            <a:r>
              <a:rPr lang="en-US" sz="2400" dirty="0"/>
              <a:t> Our salvation</a:t>
            </a:r>
          </a:p>
          <a:p>
            <a:pPr marL="457200" indent="-457200">
              <a:buAutoNum type="arabicPeriod"/>
            </a:pPr>
            <a:r>
              <a:rPr lang="en-US" sz="2400" dirty="0"/>
              <a:t>Our jobs                            </a:t>
            </a:r>
            <a:r>
              <a:rPr lang="en-US" sz="2400" dirty="0">
                <a:solidFill>
                  <a:schemeClr val="accent2"/>
                </a:solidFill>
              </a:rPr>
              <a:t>8</a:t>
            </a:r>
            <a:r>
              <a:rPr lang="en-US" sz="2400" dirty="0"/>
              <a:t>. Our homes</a:t>
            </a:r>
          </a:p>
          <a:p>
            <a:pPr marL="0" indent="0">
              <a:buNone/>
            </a:pPr>
            <a:r>
              <a:rPr lang="en-US" sz="2400" dirty="0"/>
              <a:t>                                    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9050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FA774-3976-B295-90F9-A21515FCD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E17B02-0FAD-96B8-F446-9F8F48930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Article From Kyle Butt, Apologetics Press</a:t>
            </a:r>
          </a:p>
          <a:p>
            <a:pPr marL="0" indent="0">
              <a:buNone/>
            </a:pPr>
            <a:r>
              <a:rPr lang="en-US" dirty="0"/>
              <a:t>     Worry has …….</a:t>
            </a:r>
          </a:p>
          <a:p>
            <a:pPr marL="0" indent="0">
              <a:buNone/>
            </a:pPr>
            <a:r>
              <a:rPr lang="en-US" dirty="0"/>
              <a:t>          - </a:t>
            </a:r>
            <a:r>
              <a:rPr lang="en-US" sz="2000" dirty="0"/>
              <a:t>Caused </a:t>
            </a:r>
            <a:r>
              <a:rPr lang="en-US" sz="2000"/>
              <a:t>countless cost </a:t>
            </a:r>
            <a:r>
              <a:rPr lang="en-US" sz="2000" dirty="0"/>
              <a:t>in the health care profession.</a:t>
            </a:r>
          </a:p>
          <a:p>
            <a:pPr marL="0" indent="0">
              <a:buNone/>
            </a:pPr>
            <a:r>
              <a:rPr lang="en-US" sz="2000" dirty="0"/>
              <a:t>           -  Crippled the effectiveness of Christians.</a:t>
            </a:r>
          </a:p>
          <a:p>
            <a:pPr marL="0" indent="0">
              <a:buNone/>
            </a:pPr>
            <a:r>
              <a:rPr lang="en-US" sz="2000" dirty="0"/>
              <a:t>           - Led to premature death of loved ones.</a:t>
            </a:r>
          </a:p>
          <a:p>
            <a:pPr marL="0" indent="0">
              <a:buNone/>
            </a:pPr>
            <a:r>
              <a:rPr lang="en-US" sz="2000" dirty="0"/>
              <a:t>           - Separated souls from God.                              </a:t>
            </a:r>
          </a:p>
        </p:txBody>
      </p:sp>
      <p:pic>
        <p:nvPicPr>
          <p:cNvPr id="1028" name="Picture 4" descr="App - Apologetics Press">
            <a:extLst>
              <a:ext uri="{FF2B5EF4-FFF2-40B4-BE49-F238E27FC236}">
                <a16:creationId xmlns:a16="http://schemas.microsoft.com/office/drawing/2014/main" id="{FEC95A28-3A37-7835-BF39-8854D197D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278" y="4744969"/>
            <a:ext cx="1512198" cy="14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775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36307-00E2-443F-EDD2-F3C2FB8BC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431C8-D8EE-13E2-C8D7-43843E0BE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                                </a:t>
            </a:r>
            <a:r>
              <a:rPr lang="en-US" sz="2800" b="1" dirty="0"/>
              <a:t>Not all concerns are bad</a:t>
            </a:r>
          </a:p>
          <a:p>
            <a:pPr marL="457200" indent="-457200">
              <a:buAutoNum type="arabicPeriod"/>
            </a:pPr>
            <a:r>
              <a:rPr lang="en-US" sz="2400" dirty="0"/>
              <a:t>“My car needs an oil change”           </a:t>
            </a:r>
            <a:r>
              <a:rPr lang="en-US" sz="2400" dirty="0">
                <a:solidFill>
                  <a:schemeClr val="accent2"/>
                </a:solidFill>
              </a:rPr>
              <a:t>6.</a:t>
            </a:r>
            <a:r>
              <a:rPr lang="en-US" sz="2400" dirty="0"/>
              <a:t> “A pet tiger escaped”</a:t>
            </a:r>
          </a:p>
          <a:p>
            <a:pPr marL="457200" indent="-457200">
              <a:buAutoNum type="arabicPeriod"/>
            </a:pPr>
            <a:r>
              <a:rPr lang="en-US" sz="2400" dirty="0"/>
              <a:t>“The tire just blew out”                       </a:t>
            </a:r>
            <a:r>
              <a:rPr lang="en-US" sz="2400" dirty="0">
                <a:solidFill>
                  <a:schemeClr val="accent2"/>
                </a:solidFill>
              </a:rPr>
              <a:t>7.</a:t>
            </a:r>
            <a:r>
              <a:rPr lang="en-US" sz="2400" dirty="0"/>
              <a:t> “The ladder is wobbly”</a:t>
            </a:r>
          </a:p>
          <a:p>
            <a:pPr marL="457200" indent="-457200">
              <a:buAutoNum type="arabicPeriod"/>
            </a:pPr>
            <a:r>
              <a:rPr lang="en-US" sz="2400" dirty="0"/>
              <a:t>“There is a shark just offshore”         </a:t>
            </a:r>
            <a:endParaRPr lang="en-US" sz="2400" dirty="0">
              <a:solidFill>
                <a:schemeClr val="accent2"/>
              </a:solidFill>
            </a:endParaRPr>
          </a:p>
          <a:p>
            <a:pPr marL="457200" indent="-457200">
              <a:buAutoNum type="arabicPeriod"/>
            </a:pPr>
            <a:r>
              <a:rPr lang="en-US" sz="2400" dirty="0"/>
              <a:t>“My co-worker is not saved” </a:t>
            </a:r>
          </a:p>
          <a:p>
            <a:pPr marL="457200" indent="-457200">
              <a:buAutoNum type="arabicPeriod"/>
            </a:pPr>
            <a:r>
              <a:rPr lang="en-US" sz="2400" dirty="0"/>
              <a:t>“The tub is overflowing”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90880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1C803-B14B-8E93-AFA3-DF303446E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A2129-582D-F62D-D4EB-A90D3D2D9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</a:t>
            </a:r>
            <a:r>
              <a:rPr lang="en-US" sz="5400" b="1" dirty="0"/>
              <a:t>Worry </a:t>
            </a:r>
            <a:endParaRPr lang="en-US" b="1" dirty="0"/>
          </a:p>
        </p:txBody>
      </p:sp>
      <p:pic>
        <p:nvPicPr>
          <p:cNvPr id="1026" name="Picture 2" descr="Worry and Anxiety: Do You Know the ...">
            <a:extLst>
              <a:ext uri="{FF2B5EF4-FFF2-40B4-BE49-F238E27FC236}">
                <a16:creationId xmlns:a16="http://schemas.microsoft.com/office/drawing/2014/main" id="{6EC2B35B-7D21-82C3-5E8F-CC6F4FC33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135" y="4123092"/>
            <a:ext cx="3291840" cy="238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33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9F935-8028-024D-3500-84DD1DC72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C45A8-7D22-3E49-8BCB-9C0B85E45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            </a:t>
            </a:r>
            <a:r>
              <a:rPr lang="en-US" sz="2800" dirty="0"/>
              <a:t>Worry</a:t>
            </a:r>
          </a:p>
          <a:p>
            <a:pPr marL="0" indent="0">
              <a:buNone/>
            </a:pPr>
            <a:r>
              <a:rPr lang="en-US" sz="2800" dirty="0"/>
              <a:t>                        Matthew 6:34               </a:t>
            </a:r>
          </a:p>
          <a:p>
            <a:pPr marL="0" indent="0">
              <a:buNone/>
            </a:pPr>
            <a:r>
              <a:rPr lang="en-US" sz="2800" dirty="0"/>
              <a:t>                        1 Peter 5:7                     </a:t>
            </a:r>
          </a:p>
          <a:p>
            <a:pPr marL="0" indent="0">
              <a:buNone/>
            </a:pPr>
            <a:r>
              <a:rPr lang="en-US" sz="2800" dirty="0"/>
              <a:t>                        Philippians 4:6-7</a:t>
            </a:r>
          </a:p>
          <a:p>
            <a:pPr marL="0" indent="0">
              <a:buNone/>
            </a:pPr>
            <a:r>
              <a:rPr lang="en-US" sz="2800" dirty="0"/>
              <a:t>                        Isaiah 41:10</a:t>
            </a:r>
          </a:p>
          <a:p>
            <a:pPr marL="0" indent="0">
              <a:buNone/>
            </a:pPr>
            <a:r>
              <a:rPr lang="en-US" sz="2800" dirty="0"/>
              <a:t>                        Proverbs 3:5-6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19400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8864-FF20-FE90-BD51-D3028F400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8783B-B76F-CCCA-E014-CAE83833F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                                    </a:t>
            </a:r>
            <a:r>
              <a:rPr lang="en-US" sz="2800" dirty="0"/>
              <a:t>Over Coming Worry</a:t>
            </a:r>
          </a:p>
          <a:p>
            <a:pPr marL="0" indent="0">
              <a:buNone/>
            </a:pPr>
            <a:r>
              <a:rPr lang="en-US" sz="2800" dirty="0"/>
              <a:t>   From the Mayo Clinic:</a:t>
            </a:r>
          </a:p>
          <a:p>
            <a:pPr marL="0" indent="0">
              <a:buNone/>
            </a:pPr>
            <a:r>
              <a:rPr lang="en-US" sz="2800" dirty="0"/>
              <a:t>    “The best way to control anxiety is to make use of the</a:t>
            </a:r>
          </a:p>
          <a:p>
            <a:pPr marL="0" indent="0">
              <a:buNone/>
            </a:pPr>
            <a:r>
              <a:rPr lang="en-US" sz="2800" dirty="0"/>
              <a:t>     opposite side of the brain. While </a:t>
            </a:r>
            <a:r>
              <a:rPr lang="en-US" sz="2800" u="sng" dirty="0"/>
              <a:t>anxious thoughts</a:t>
            </a:r>
          </a:p>
          <a:p>
            <a:pPr marL="0" indent="0">
              <a:buNone/>
            </a:pPr>
            <a:r>
              <a:rPr lang="en-US" sz="2800" dirty="0"/>
              <a:t>     occur in one half of our brain, thoughts of </a:t>
            </a:r>
            <a:r>
              <a:rPr lang="en-US" sz="2800" u="sng" dirty="0"/>
              <a:t>gratitude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dirty="0"/>
              <a:t>     occur in the other.”     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3253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E6359-46B1-42A5-8D3D-477A4E8F6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320F6-5C5B-2B01-58AF-4ED0252D6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7EE0B-B1D0-2F9C-ECE7-A78FFEB00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                                    </a:t>
            </a:r>
            <a:r>
              <a:rPr lang="en-US" sz="2800" dirty="0"/>
              <a:t>Over Coming Worry</a:t>
            </a:r>
          </a:p>
          <a:p>
            <a:pPr marL="0" indent="0">
              <a:buNone/>
            </a:pPr>
            <a:r>
              <a:rPr lang="en-US" sz="2400" dirty="0"/>
              <a:t>1.  Analysis  </a:t>
            </a:r>
          </a:p>
          <a:p>
            <a:pPr marL="0" indent="0">
              <a:buNone/>
            </a:pPr>
            <a:r>
              <a:rPr lang="en-US" sz="2400" dirty="0"/>
              <a:t>    *Analize the situation you are worried about</a:t>
            </a:r>
          </a:p>
          <a:p>
            <a:pPr marL="0" indent="0">
              <a:buNone/>
            </a:pPr>
            <a:r>
              <a:rPr lang="en-US" sz="2400" dirty="0"/>
              <a:t>2. Pray, pray, and pray some more</a:t>
            </a:r>
          </a:p>
          <a:p>
            <a:pPr marL="0" indent="0">
              <a:buNone/>
            </a:pPr>
            <a:r>
              <a:rPr lang="en-US" sz="2400" dirty="0"/>
              <a:t>3. Action</a:t>
            </a:r>
          </a:p>
          <a:p>
            <a:pPr marL="0" indent="0">
              <a:buNone/>
            </a:pPr>
            <a:r>
              <a:rPr lang="en-US" sz="2400" dirty="0"/>
              <a:t>    * Take appropriate action.  Plan to succeed.</a:t>
            </a:r>
          </a:p>
          <a:p>
            <a:pPr marL="0" indent="0">
              <a:buNone/>
            </a:pPr>
            <a:r>
              <a:rPr lang="en-US" sz="28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01336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4BF3D-AFC7-7C7E-D03C-7D53A0C6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C7BF-35F8-F7AE-2201-B0C6764BE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B75A5-2366-7FBC-9D32-4DA4AC0D7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/>
              <a:t>                                        </a:t>
            </a:r>
            <a:r>
              <a:rPr lang="en-US" sz="3000" dirty="0"/>
              <a:t>Over Coming Worry</a:t>
            </a:r>
          </a:p>
          <a:p>
            <a:pPr marL="0" indent="0">
              <a:buNone/>
            </a:pPr>
            <a:r>
              <a:rPr lang="en-US" sz="2600" dirty="0"/>
              <a:t>4.  Acceptance</a:t>
            </a:r>
          </a:p>
          <a:p>
            <a:pPr marL="0" indent="0">
              <a:buNone/>
            </a:pPr>
            <a:r>
              <a:rPr lang="en-US" sz="2600" dirty="0"/>
              <a:t>     *Somethings can not be changed.</a:t>
            </a:r>
          </a:p>
          <a:p>
            <a:pPr marL="0" indent="0">
              <a:buNone/>
            </a:pPr>
            <a:r>
              <a:rPr lang="en-US" sz="2600" dirty="0"/>
              <a:t>5.   Service</a:t>
            </a:r>
          </a:p>
          <a:p>
            <a:pPr marL="0" indent="0">
              <a:buNone/>
            </a:pPr>
            <a:r>
              <a:rPr lang="en-US" sz="2600" dirty="0"/>
              <a:t>     *Great strength in looking outward</a:t>
            </a:r>
          </a:p>
          <a:p>
            <a:pPr marL="0" indent="0">
              <a:buNone/>
            </a:pPr>
            <a:r>
              <a:rPr lang="en-US" sz="2600" dirty="0"/>
              <a:t>     *Romans 12: 1,2</a:t>
            </a:r>
          </a:p>
          <a:p>
            <a:pPr marL="0" indent="0">
              <a:buNone/>
            </a:pPr>
            <a:r>
              <a:rPr lang="en-US" sz="2600" dirty="0"/>
              <a:t>6.   Trust in the Lord</a:t>
            </a:r>
          </a:p>
          <a:p>
            <a:pPr marL="0" indent="0">
              <a:buNone/>
            </a:pPr>
            <a:r>
              <a:rPr lang="en-US" sz="28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077130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5E39E-8F87-4F7E-2619-502CED2BF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CC9B2-4470-6BFF-FA41-88CD85F11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</a:t>
            </a:r>
            <a:r>
              <a:rPr lang="en-US" sz="2400" dirty="0"/>
              <a:t>Bible Examples Of Dealing With Worry </a:t>
            </a:r>
          </a:p>
          <a:p>
            <a:pPr marL="0" indent="0">
              <a:buNone/>
            </a:pPr>
            <a:r>
              <a:rPr lang="en-US" sz="2400" dirty="0"/>
              <a:t>1. Rich young ruler-  Mark 10:17-22</a:t>
            </a:r>
          </a:p>
          <a:p>
            <a:pPr marL="0" indent="0">
              <a:buNone/>
            </a:pPr>
            <a:r>
              <a:rPr lang="en-US" sz="2400" dirty="0"/>
              <a:t>2. Hannah- 1 Samuel 1</a:t>
            </a:r>
          </a:p>
          <a:p>
            <a:pPr marL="0" indent="0">
              <a:buNone/>
            </a:pPr>
            <a:r>
              <a:rPr lang="en-US" sz="2400" dirty="0"/>
              <a:t>3. Hannah’s song of thanksgiving  can be found </a:t>
            </a:r>
          </a:p>
          <a:p>
            <a:pPr marL="0" indent="0">
              <a:buNone/>
            </a:pPr>
            <a:r>
              <a:rPr lang="en-US" sz="2400" dirty="0"/>
              <a:t>    in </a:t>
            </a:r>
            <a:r>
              <a:rPr lang="en-US" sz="2400"/>
              <a:t>1 Samual 2: 1-10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04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2D974-AAEF-53F3-D654-B870562F9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557CB-BA71-1A36-4AA4-11DD5BCD3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  Solution to Worry</a:t>
            </a:r>
          </a:p>
          <a:p>
            <a:pPr marL="0" indent="0">
              <a:buNone/>
            </a:pPr>
            <a:r>
              <a:rPr lang="en-US" sz="2400" dirty="0"/>
              <a:t>              The solution to worry comes through analysis,</a:t>
            </a:r>
          </a:p>
          <a:p>
            <a:pPr marL="0" indent="0">
              <a:buNone/>
            </a:pPr>
            <a:r>
              <a:rPr lang="en-US" sz="2400" dirty="0"/>
              <a:t>              prayer, action, acceptance, service, and trust.</a:t>
            </a:r>
          </a:p>
          <a:p>
            <a:pPr marL="0" indent="0">
              <a:buNone/>
            </a:pPr>
            <a:r>
              <a:rPr lang="en-US" sz="2400" dirty="0"/>
              <a:t>              Our lives may be permanently altered, but do not</a:t>
            </a:r>
          </a:p>
          <a:p>
            <a:pPr marL="0" indent="0">
              <a:buNone/>
            </a:pPr>
            <a:r>
              <a:rPr lang="en-US" sz="2400" dirty="0"/>
              <a:t>              have  to be wrecked</a:t>
            </a:r>
          </a:p>
        </p:txBody>
      </p:sp>
    </p:spTree>
    <p:extLst>
      <p:ext uri="{BB962C8B-B14F-4D97-AF65-F5344CB8AC3E}">
        <p14:creationId xmlns:p14="http://schemas.microsoft.com/office/powerpoint/2010/main" val="1641466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BA7B3-FD56-E971-1FC6-DAA909990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7A61F-B16F-90AB-471A-417EE2F0B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0B1C3-85A8-DF9B-421E-6421FD08B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  Solution to Worry</a:t>
            </a:r>
          </a:p>
          <a:p>
            <a:pPr marL="0" indent="0">
              <a:buNone/>
            </a:pPr>
            <a:r>
              <a:rPr lang="en-US" sz="2400" dirty="0"/>
              <a:t>    Galatians 6:5-  You have some burdens that only you</a:t>
            </a:r>
          </a:p>
          <a:p>
            <a:pPr marL="0" indent="0">
              <a:buNone/>
            </a:pPr>
            <a:r>
              <a:rPr lang="en-US" sz="2400" dirty="0"/>
              <a:t>                               can bear.</a:t>
            </a:r>
          </a:p>
          <a:p>
            <a:pPr marL="0" indent="0">
              <a:buNone/>
            </a:pPr>
            <a:r>
              <a:rPr lang="en-US" sz="2400" dirty="0"/>
              <a:t>    Galatians 6:2 - You have some burdens that others </a:t>
            </a:r>
          </a:p>
          <a:p>
            <a:pPr marL="0" indent="0">
              <a:buNone/>
            </a:pPr>
            <a:r>
              <a:rPr lang="en-US" sz="2400" dirty="0"/>
              <a:t>                               can help you bear.</a:t>
            </a:r>
          </a:p>
          <a:p>
            <a:pPr marL="0" indent="0">
              <a:buNone/>
            </a:pPr>
            <a:r>
              <a:rPr lang="en-US" sz="2400" dirty="0"/>
              <a:t>    Psalm 55:22 -   Some burdens you need to cast on the Lord.</a:t>
            </a:r>
          </a:p>
        </p:txBody>
      </p:sp>
    </p:spTree>
    <p:extLst>
      <p:ext uri="{BB962C8B-B14F-4D97-AF65-F5344CB8AC3E}">
        <p14:creationId xmlns:p14="http://schemas.microsoft.com/office/powerpoint/2010/main" val="3568171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0F937-86F5-ECEC-56C7-E14C78D9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00198-AB38-389E-9FF9-10244D6A9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            Step 1</a:t>
            </a:r>
          </a:p>
          <a:p>
            <a:r>
              <a:rPr lang="en-US" sz="2800" dirty="0"/>
              <a:t>Create a “worry diary” . Write down your worries.</a:t>
            </a:r>
          </a:p>
          <a:p>
            <a:r>
              <a:rPr lang="en-US" sz="2800" dirty="0"/>
              <a:t>Observe with out judgement. Acknowledge the worry’s</a:t>
            </a:r>
          </a:p>
          <a:p>
            <a:pPr marL="0" indent="0">
              <a:buNone/>
            </a:pPr>
            <a:r>
              <a:rPr lang="en-US" sz="2800" dirty="0"/>
              <a:t>   presence without immediately  reacting or judging </a:t>
            </a:r>
          </a:p>
          <a:p>
            <a:pPr marL="0" indent="0">
              <a:buNone/>
            </a:pPr>
            <a:r>
              <a:rPr lang="en-US" sz="2800" dirty="0"/>
              <a:t>   yourself for it.</a:t>
            </a:r>
          </a:p>
          <a:p>
            <a:pPr marL="0" indent="0">
              <a:buNone/>
            </a:pPr>
            <a:r>
              <a:rPr lang="en-US" sz="2400" dirty="0"/>
              <a:t>  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3551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75644-8213-A739-B3B6-F9E890188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4B73-8DE7-757E-028D-527F3582B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8D416-D6F6-5793-B957-270FB6AC9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                                     Step 2</a:t>
            </a:r>
          </a:p>
          <a:p>
            <a:r>
              <a:rPr lang="en-US" sz="2800" dirty="0"/>
              <a:t>Controllable worries (actionable)</a:t>
            </a:r>
          </a:p>
          <a:p>
            <a:pPr marL="0" indent="0">
              <a:buNone/>
            </a:pPr>
            <a:r>
              <a:rPr lang="en-US" sz="2400" dirty="0"/>
              <a:t>   a. Ask yourself “ What can I do about this?”</a:t>
            </a:r>
          </a:p>
          <a:p>
            <a:pPr marL="0" indent="0">
              <a:buNone/>
            </a:pPr>
            <a:r>
              <a:rPr lang="en-US" sz="2400" dirty="0"/>
              <a:t>   b. Gather the facts: Don’t jump to conclusions.</a:t>
            </a:r>
          </a:p>
          <a:p>
            <a:pPr marL="0" indent="0">
              <a:buNone/>
            </a:pPr>
            <a:r>
              <a:rPr lang="en-US" sz="2400" dirty="0"/>
              <a:t>   c. Brainstorm solutions.</a:t>
            </a:r>
          </a:p>
          <a:p>
            <a:pPr marL="0" indent="0">
              <a:buNone/>
            </a:pPr>
            <a:r>
              <a:rPr lang="en-US" sz="2400" dirty="0"/>
              <a:t>   d. Create an action plan: Decide a course of action</a:t>
            </a:r>
          </a:p>
          <a:p>
            <a:pPr marL="0" indent="0">
              <a:buNone/>
            </a:pPr>
            <a:r>
              <a:rPr lang="en-US" sz="28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86182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1BE4F-340E-628F-3439-8961662C0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15200-7AA2-9B68-2D35-EB8B5A2E6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79A1B-93E6-485C-A106-73CC08B6F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           Step 3</a:t>
            </a:r>
          </a:p>
          <a:p>
            <a:r>
              <a:rPr lang="en-US" sz="2800" dirty="0"/>
              <a:t>Uncontrollable worries ( non-actionable)</a:t>
            </a:r>
          </a:p>
          <a:p>
            <a:pPr marL="0" indent="0">
              <a:buNone/>
            </a:pPr>
            <a:r>
              <a:rPr lang="en-US" sz="2400" dirty="0"/>
              <a:t>   a. Identify the lack of control:  The situation is out of your hands.</a:t>
            </a:r>
          </a:p>
          <a:p>
            <a:pPr marL="0" indent="0">
              <a:buNone/>
            </a:pPr>
            <a:r>
              <a:rPr lang="en-US" sz="2400" dirty="0"/>
              <a:t>   b. Practice acceptance: Uncertainty is a part of life.</a:t>
            </a:r>
          </a:p>
          <a:p>
            <a:pPr marL="0" indent="0">
              <a:buNone/>
            </a:pPr>
            <a:r>
              <a:rPr lang="en-US" sz="2400" dirty="0"/>
              <a:t>   c. Redirect your focus: Turn to things that you can recognize</a:t>
            </a:r>
          </a:p>
          <a:p>
            <a:pPr marL="0" indent="0">
              <a:buNone/>
            </a:pPr>
            <a:r>
              <a:rPr lang="en-US" sz="3200" dirty="0"/>
              <a:t>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5410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AEABE-D7D5-32DD-8BCF-B7AC36507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6EAE7-F0DA-00F8-1CFE-D9C02DFB1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Class Objectives</a:t>
            </a:r>
          </a:p>
          <a:p>
            <a:pPr marL="514350" indent="-514350">
              <a:buAutoNum type="arabicPeriod"/>
            </a:pPr>
            <a:r>
              <a:rPr lang="en-US" sz="3200" dirty="0"/>
              <a:t>Understand our God given emotions.</a:t>
            </a:r>
          </a:p>
          <a:p>
            <a:pPr marL="514350" indent="-514350">
              <a:buAutoNum type="arabicPeriod"/>
            </a:pPr>
            <a:r>
              <a:rPr lang="en-US" sz="3200" dirty="0"/>
              <a:t>Understand the nature of God.</a:t>
            </a:r>
          </a:p>
          <a:p>
            <a:pPr marL="514350" indent="-514350">
              <a:buAutoNum type="arabicPeriod"/>
            </a:pPr>
            <a:r>
              <a:rPr lang="en-US" sz="3200" dirty="0"/>
              <a:t>Gain coping skills and move toward happiness</a:t>
            </a:r>
          </a:p>
        </p:txBody>
      </p:sp>
    </p:spTree>
    <p:extLst>
      <p:ext uri="{BB962C8B-B14F-4D97-AF65-F5344CB8AC3E}">
        <p14:creationId xmlns:p14="http://schemas.microsoft.com/office/powerpoint/2010/main" val="118291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A7784-FE98-2D64-2AAC-1B44CFA40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98B7-0C3E-4C8A-5990-540C429B9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F335A-6C64-AF59-B077-3872AE0BB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          Step 4</a:t>
            </a:r>
          </a:p>
          <a:p>
            <a:r>
              <a:rPr lang="en-US" sz="2800" dirty="0"/>
              <a:t> </a:t>
            </a:r>
            <a:r>
              <a:rPr lang="en-US" sz="3200" dirty="0"/>
              <a:t>Examine your thoughts</a:t>
            </a:r>
          </a:p>
          <a:p>
            <a:pPr marL="0" indent="0">
              <a:buNone/>
            </a:pPr>
            <a:r>
              <a:rPr lang="en-US" sz="2800" dirty="0"/>
              <a:t>   a. Question the assumptions</a:t>
            </a:r>
          </a:p>
          <a:p>
            <a:pPr marL="0" indent="0">
              <a:buNone/>
            </a:pPr>
            <a:r>
              <a:rPr lang="en-US" sz="2800" dirty="0"/>
              <a:t>   b. Consider alternative perspectives</a:t>
            </a:r>
          </a:p>
          <a:p>
            <a:pPr marL="0" indent="0">
              <a:buNone/>
            </a:pPr>
            <a:r>
              <a:rPr lang="en-US" sz="2800" dirty="0"/>
              <a:t>   c. Assess the </a:t>
            </a:r>
            <a:r>
              <a:rPr lang="en-US" sz="2800" u="sng" dirty="0"/>
              <a:t>likelihood.  </a:t>
            </a:r>
          </a:p>
          <a:p>
            <a:pPr marL="0" indent="0">
              <a:buNone/>
            </a:pPr>
            <a:r>
              <a:rPr lang="en-US" sz="3200" dirty="0"/>
              <a:t>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99418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6860-2592-DBA8-5D8D-32CCDBAB3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7E7BB-0089-9BC6-CE1F-8F0715422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</a:t>
            </a:r>
            <a:r>
              <a:rPr lang="en-US" sz="2400" i="1" dirty="0"/>
              <a:t>For every problem under the sun</a:t>
            </a:r>
          </a:p>
          <a:p>
            <a:pPr marL="0" indent="0">
              <a:buNone/>
            </a:pPr>
            <a:r>
              <a:rPr lang="en-US" sz="2400" i="1" dirty="0"/>
              <a:t>                            there is a solution, or there is none.</a:t>
            </a:r>
          </a:p>
          <a:p>
            <a:pPr marL="0" indent="0">
              <a:buNone/>
            </a:pPr>
            <a:r>
              <a:rPr lang="en-US" sz="2400" i="1" dirty="0"/>
              <a:t>                            If there is a solution, go and find it.</a:t>
            </a:r>
          </a:p>
          <a:p>
            <a:pPr marL="0" indent="0">
              <a:buNone/>
            </a:pPr>
            <a:r>
              <a:rPr lang="en-US" sz="2400" i="1" dirty="0"/>
              <a:t>                            If there is none, then never mind it.</a:t>
            </a:r>
          </a:p>
          <a:p>
            <a:pPr marL="0" indent="0">
              <a:buNone/>
            </a:pPr>
            <a:r>
              <a:rPr lang="en-US" sz="2400" dirty="0"/>
              <a:t>                 </a:t>
            </a:r>
            <a:r>
              <a:rPr lang="en-US" sz="1800" dirty="0"/>
              <a:t>From an article by Sam Wilcut, Carriage Road church of Christ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4005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BBA2-1EA4-1E3B-65AC-CA96A49F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71370-DF01-75D9-F4FC-D884A7015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</a:t>
            </a:r>
            <a:r>
              <a:rPr lang="en-US" sz="2800" dirty="0"/>
              <a:t>Identify unhelpful thinking patterns</a:t>
            </a:r>
          </a:p>
          <a:p>
            <a:pPr marL="514350" indent="-514350">
              <a:buAutoNum type="alphaLcPeriod"/>
            </a:pPr>
            <a:r>
              <a:rPr lang="en-US" sz="2800" dirty="0"/>
              <a:t>Catastrophizing: Expecting the worse of the worse.</a:t>
            </a:r>
          </a:p>
          <a:p>
            <a:pPr marL="457200" indent="-457200">
              <a:buAutoNum type="alphaLcPeriod"/>
            </a:pPr>
            <a:r>
              <a:rPr lang="en-US" sz="2800" dirty="0"/>
              <a:t>Emotional reasoning: Believing that because</a:t>
            </a:r>
          </a:p>
          <a:p>
            <a:pPr marL="0" indent="0">
              <a:buNone/>
            </a:pPr>
            <a:r>
              <a:rPr lang="en-US" sz="2800" dirty="0"/>
              <a:t>     you feel something, it must be true.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</a:rPr>
              <a:t>c.  </a:t>
            </a:r>
            <a:r>
              <a:rPr lang="en-US" sz="2800" dirty="0"/>
              <a:t>Seeing things with no middle ground.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72571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32AC5-A597-3003-8F63-380AED219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1469F-531D-9C0A-0A48-D9E7C6812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                                     Catastrophic Thinking</a:t>
            </a:r>
          </a:p>
          <a:p>
            <a:pPr marL="0" indent="0">
              <a:buNone/>
            </a:pPr>
            <a:r>
              <a:rPr lang="en-US" dirty="0"/>
              <a:t>“Catastrophic thinking is a cognitive distortion that occurs when people have a hard time weighing the likelihood of certain outcomes and believe that terrible or catastrophic outcomes—which are highly unlikely—become, in one’s mind, salient and extremely likely,” Dr. </a:t>
            </a:r>
            <a:r>
              <a:rPr lang="en-US" dirty="0" err="1"/>
              <a:t>Zaubler</a:t>
            </a:r>
            <a:r>
              <a:rPr lang="en-US" dirty="0"/>
              <a:t> explained, noting “it can lead to a lot of suffering.”</a:t>
            </a:r>
          </a:p>
          <a:p>
            <a:pPr marL="0" indent="0">
              <a:buNone/>
            </a:pPr>
            <a:r>
              <a:rPr lang="en-US" dirty="0"/>
              <a:t>                             Dr. Zauber , Psychiatrist, MD, MPH</a:t>
            </a:r>
          </a:p>
        </p:txBody>
      </p:sp>
    </p:spTree>
    <p:extLst>
      <p:ext uri="{BB962C8B-B14F-4D97-AF65-F5344CB8AC3E}">
        <p14:creationId xmlns:p14="http://schemas.microsoft.com/office/powerpoint/2010/main" val="28845736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E6F0-E6C8-80A0-3180-AD03C8377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2D612-3862-9BA7-A62C-58F99AE16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</a:t>
            </a:r>
            <a:r>
              <a:rPr lang="en-US" sz="2400" dirty="0"/>
              <a:t>Catastrophic Thinking</a:t>
            </a:r>
          </a:p>
          <a:p>
            <a:pPr marL="0" indent="0">
              <a:buNone/>
            </a:pPr>
            <a:r>
              <a:rPr lang="en-US" dirty="0"/>
              <a:t>The biology of catastrophic thinking involves </a:t>
            </a:r>
            <a:r>
              <a:rPr lang="en-US" sz="2400" dirty="0"/>
              <a:t>overactivity in brain regions like the </a:t>
            </a:r>
            <a:r>
              <a:rPr lang="en-US" sz="2400" b="1" dirty="0">
                <a:hlinkClick r:id="rId2"/>
              </a:rPr>
              <a:t>amygdala</a:t>
            </a:r>
            <a:r>
              <a:rPr lang="en-US" sz="2400" dirty="0"/>
              <a:t> (fear center) and </a:t>
            </a:r>
            <a:r>
              <a:rPr lang="en-US" sz="2400" b="1" dirty="0">
                <a:hlinkClick r:id="rId3"/>
              </a:rPr>
              <a:t>thalamus</a:t>
            </a:r>
            <a:r>
              <a:rPr lang="en-US" sz="2400" dirty="0"/>
              <a:t>, linked to heightened threat sensitivity and pain processing, driven by neurochemical releases that create a fear/stress response, strengthening neural pathways for negative spirals, often rooted in past trauma or anxiety, making the brain </a:t>
            </a:r>
            <a:r>
              <a:rPr lang="en-US" sz="2400" i="1" dirty="0"/>
              <a:t>learn</a:t>
            </a:r>
            <a:r>
              <a:rPr lang="en-US" sz="2400" dirty="0"/>
              <a:t> to expect the worst</a:t>
            </a:r>
            <a:r>
              <a:rPr lang="en-US" dirty="0"/>
              <a:t>.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7071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0A277-EB9F-9B5A-A65E-501D53F3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474CD-D562-10A6-B4FA-5709CA412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  </a:t>
            </a:r>
            <a:r>
              <a:rPr lang="en-US" sz="2800" dirty="0"/>
              <a:t>Key Take Away</a:t>
            </a:r>
          </a:p>
          <a:p>
            <a:pPr marL="0" indent="0">
              <a:buNone/>
            </a:pPr>
            <a:r>
              <a:rPr lang="en-US" sz="2800" dirty="0"/>
              <a:t>  Our feelings come from our brains taking in </a:t>
            </a:r>
          </a:p>
          <a:p>
            <a:pPr marL="0" indent="0">
              <a:buNone/>
            </a:pPr>
            <a:r>
              <a:rPr lang="en-US" sz="2800" dirty="0"/>
              <a:t>  outside </a:t>
            </a:r>
            <a:r>
              <a:rPr lang="en-US" sz="2800" u="sng" dirty="0"/>
              <a:t>stimuli</a:t>
            </a:r>
            <a:r>
              <a:rPr lang="en-US" sz="2800" dirty="0"/>
              <a:t> and trying to handle what is coming in.</a:t>
            </a:r>
          </a:p>
          <a:p>
            <a:pPr marL="0" indent="0">
              <a:buNone/>
            </a:pPr>
            <a:r>
              <a:rPr lang="en-US" sz="2800" dirty="0"/>
              <a:t>  So, WE DO NOT have to be mad at the driver that</a:t>
            </a:r>
          </a:p>
          <a:p>
            <a:pPr marL="0" indent="0">
              <a:buNone/>
            </a:pPr>
            <a:r>
              <a:rPr lang="en-US" sz="2800" dirty="0"/>
              <a:t>  cuts us off on the highway.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27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CCAE1-1ABF-EDF3-D79D-A5B2BD083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3BFA8-F055-6D7C-5F9B-A24744045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CF6DC-4F61-CEE1-5EA9-FC659E8FA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</a:t>
            </a:r>
            <a:r>
              <a:rPr lang="en-US" sz="2800" dirty="0"/>
              <a:t>Key Take Aways  From Achan</a:t>
            </a:r>
          </a:p>
          <a:p>
            <a:pPr marL="0" indent="0">
              <a:buNone/>
            </a:pPr>
            <a:r>
              <a:rPr lang="en-US" sz="2800" dirty="0"/>
              <a:t>  1.  There is a consequence for sin.</a:t>
            </a:r>
          </a:p>
          <a:p>
            <a:pPr marL="0" indent="0">
              <a:buNone/>
            </a:pPr>
            <a:r>
              <a:rPr lang="en-US" sz="2800" dirty="0"/>
              <a:t>  2.  God is omniscient.</a:t>
            </a:r>
          </a:p>
          <a:p>
            <a:pPr marL="0" indent="0">
              <a:buNone/>
            </a:pPr>
            <a:r>
              <a:rPr lang="en-US" sz="2800" dirty="0"/>
              <a:t>  3.  Sin does not </a:t>
            </a:r>
            <a:r>
              <a:rPr lang="en-US" sz="2800" u="sng" dirty="0"/>
              <a:t>stay put. </a:t>
            </a:r>
          </a:p>
        </p:txBody>
      </p:sp>
    </p:spTree>
    <p:extLst>
      <p:ext uri="{BB962C8B-B14F-4D97-AF65-F5344CB8AC3E}">
        <p14:creationId xmlns:p14="http://schemas.microsoft.com/office/powerpoint/2010/main" val="3444284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30656-903B-069C-447A-A754AFAE2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9507D-1E27-81D9-E549-C430764A8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</a:t>
            </a:r>
            <a:r>
              <a:rPr lang="en-US" sz="2400" dirty="0"/>
              <a:t>Key Take Aways From Feeling Something Is Right</a:t>
            </a:r>
          </a:p>
          <a:p>
            <a:pPr marL="457200" indent="-457200">
              <a:buAutoNum type="arabicPeriod"/>
            </a:pPr>
            <a:r>
              <a:rPr lang="en-US" sz="2400" dirty="0"/>
              <a:t>Paul thought he was right when he persecuted Christians.</a:t>
            </a:r>
          </a:p>
          <a:p>
            <a:pPr marL="457200" indent="-457200">
              <a:buAutoNum type="arabicPeriod"/>
            </a:pPr>
            <a:r>
              <a:rPr lang="en-US" sz="2400" dirty="0"/>
              <a:t>King Saul </a:t>
            </a:r>
          </a:p>
          <a:p>
            <a:pPr marL="0" indent="0">
              <a:buNone/>
            </a:pPr>
            <a:r>
              <a:rPr lang="en-US" sz="2400" dirty="0"/>
              <a:t>    </a:t>
            </a:r>
            <a:r>
              <a:rPr lang="en-US" sz="2000" dirty="0"/>
              <a:t>* Thought he was right when he offered sacrifices. 1 Samuel 13</a:t>
            </a:r>
          </a:p>
          <a:p>
            <a:pPr marL="0" indent="0">
              <a:buNone/>
            </a:pPr>
            <a:r>
              <a:rPr lang="en-US" sz="2000" dirty="0"/>
              <a:t>     * Thought he was right when he didn’t destroy everything. 1 Samuel 15</a:t>
            </a:r>
          </a:p>
          <a:p>
            <a:pPr marL="0" indent="0">
              <a:buNone/>
            </a:pPr>
            <a:r>
              <a:rPr lang="en-US" sz="2000" dirty="0"/>
              <a:t>     * You could say King Saul has </a:t>
            </a:r>
            <a:r>
              <a:rPr lang="en-US" sz="2000" u="sng" dirty="0"/>
              <a:t>Ongoing Self- Justification.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88854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D5B08-CD89-AE84-75FE-2CB576E6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3F479-3375-4F64-9E34-9443F01F9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 Problems with guilt</a:t>
            </a:r>
          </a:p>
          <a:p>
            <a:pPr marL="514350" indent="-514350">
              <a:buAutoNum type="arabicPeriod"/>
            </a:pPr>
            <a:r>
              <a:rPr lang="en-US" sz="3200" dirty="0"/>
              <a:t>So many suffer from guilt that do not</a:t>
            </a:r>
          </a:p>
          <a:p>
            <a:pPr marL="0" indent="0">
              <a:buNone/>
            </a:pPr>
            <a:r>
              <a:rPr lang="en-US" sz="3200" dirty="0"/>
              <a:t>     need to.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2"/>
                </a:solidFill>
              </a:rPr>
              <a:t>2.</a:t>
            </a:r>
            <a:r>
              <a:rPr lang="en-US" sz="3200" dirty="0"/>
              <a:t>  Others do not feel guilt  and should.</a:t>
            </a:r>
          </a:p>
        </p:txBody>
      </p:sp>
    </p:spTree>
    <p:extLst>
      <p:ext uri="{BB962C8B-B14F-4D97-AF65-F5344CB8AC3E}">
        <p14:creationId xmlns:p14="http://schemas.microsoft.com/office/powerpoint/2010/main" val="3704833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2BECC-B23F-6FBF-1E8D-8F04574CE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9471E-B604-EDCC-C1C7-F23A483CC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</a:t>
            </a:r>
            <a:r>
              <a:rPr lang="en-US" sz="3200" dirty="0"/>
              <a:t>Forgiveness must be more than a feeling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2"/>
                </a:solidFill>
              </a:rPr>
              <a:t>1.</a:t>
            </a:r>
            <a:r>
              <a:rPr lang="en-US" sz="3200" dirty="0"/>
              <a:t>  We regulate forgiveness to a “feeling”</a:t>
            </a:r>
          </a:p>
          <a:p>
            <a:pPr marL="514350" indent="-514350">
              <a:buAutoNum type="arabicPeriod" startAt="2"/>
            </a:pPr>
            <a:r>
              <a:rPr lang="en-US" sz="3200" dirty="0"/>
              <a:t>Forgiveness is a </a:t>
            </a:r>
            <a:r>
              <a:rPr lang="en-US" sz="3200" u="sng" dirty="0"/>
              <a:t>condition</a:t>
            </a:r>
            <a:r>
              <a:rPr lang="en-US" sz="3200" dirty="0"/>
              <a:t>. </a:t>
            </a:r>
          </a:p>
          <a:p>
            <a:pPr marL="514350" indent="-514350">
              <a:buAutoNum type="arabicPeriod" startAt="2"/>
            </a:pPr>
            <a:r>
              <a:rPr lang="en-US" sz="3200" dirty="0"/>
              <a:t>Jesus died for our “</a:t>
            </a:r>
            <a:r>
              <a:rPr lang="en-US" sz="3200"/>
              <a:t>saved condition” </a:t>
            </a:r>
            <a:endParaRPr lang="en-US" sz="3200" dirty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57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51D82-DB54-9186-4150-E2D540104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097EE-2D0D-1A77-0BA4-4429B26016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</a:t>
            </a:r>
            <a:r>
              <a:rPr lang="en-US" sz="2800" dirty="0"/>
              <a:t>This is our awesome God</a:t>
            </a:r>
          </a:p>
          <a:p>
            <a:pPr marL="0" indent="0">
              <a:buNone/>
            </a:pPr>
            <a:r>
              <a:rPr lang="en-US" sz="2400" dirty="0"/>
              <a:t> But know, thus says the Lord, who created you, O Jacob:</a:t>
            </a:r>
          </a:p>
          <a:p>
            <a:pPr marL="0" indent="0">
              <a:buNone/>
            </a:pPr>
            <a:r>
              <a:rPr lang="en-US" sz="2400" dirty="0"/>
              <a:t> And He who formed you, O Israel: </a:t>
            </a:r>
          </a:p>
          <a:p>
            <a:pPr marL="0" indent="0">
              <a:buNone/>
            </a:pPr>
            <a:r>
              <a:rPr lang="en-US" sz="2400" dirty="0"/>
              <a:t>  “ Fear not, for I have redeemed you; </a:t>
            </a:r>
          </a:p>
          <a:p>
            <a:pPr marL="0" indent="0">
              <a:buNone/>
            </a:pPr>
            <a:r>
              <a:rPr lang="en-US" sz="2400" dirty="0"/>
              <a:t>    I have called you by your name;</a:t>
            </a:r>
          </a:p>
          <a:p>
            <a:pPr marL="0" indent="0">
              <a:buNone/>
            </a:pPr>
            <a:r>
              <a:rPr lang="en-US" sz="2400" dirty="0"/>
              <a:t>    You are mine.”      Isaiah 43: 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66475842"/>
      </p:ext>
    </p:extLst>
  </p:cSld>
  <p:clrMapOvr>
    <a:masterClrMapping/>
  </p:clrMapOvr>
</p:sld>
</file>

<file path=ppt/theme/theme1.xml><?xml version="1.0" encoding="utf-8"?>
<a:theme xmlns:a="http://schemas.openxmlformats.org/drawingml/2006/main" name="Vappr Trail">
  <a:themeElements>
    <a:clrScheme name="Interweave-R1">
      <a:dk1>
        <a:srgbClr val="000000"/>
      </a:dk1>
      <a:lt1>
        <a:srgbClr val="FFFFFF"/>
      </a:lt1>
      <a:dk2>
        <a:srgbClr val="292C2D"/>
      </a:dk2>
      <a:lt2>
        <a:srgbClr val="DDDEDD"/>
      </a:lt2>
      <a:accent1>
        <a:srgbClr val="0BA5E8"/>
      </a:accent1>
      <a:accent2>
        <a:srgbClr val="5066E1"/>
      </a:accent2>
      <a:accent3>
        <a:srgbClr val="894EC0"/>
      </a:accent3>
      <a:accent4>
        <a:srgbClr val="E54196"/>
      </a:accent4>
      <a:accent5>
        <a:srgbClr val="BE4449"/>
      </a:accent5>
      <a:accent6>
        <a:srgbClr val="F55822"/>
      </a:accent6>
      <a:hlink>
        <a:srgbClr val="C22DD8"/>
      </a:hlink>
      <a:folHlink>
        <a:srgbClr val="737F82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pr Trail" id="{9C2A7022-FEBA-446D-A108-BF8FFE4D8C93}" vid="{6CEDB495-A2D5-407B-827B-31A152F4A8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Vappr Trail</Template>
  <TotalTime>1755</TotalTime>
  <Words>1601</Words>
  <Application>Microsoft Office PowerPoint</Application>
  <PresentationFormat>Widescreen</PresentationFormat>
  <Paragraphs>208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Aharoni</vt:lpstr>
      <vt:lpstr>Arial</vt:lpstr>
      <vt:lpstr>Neue Haas Grotesk Text Pro</vt:lpstr>
      <vt:lpstr>Vappr Trail</vt:lpstr>
      <vt:lpstr>PowerPoint Presentation</vt:lpstr>
      <vt:lpstr>         From Worry To Happiness                         Lesson 3</vt:lpstr>
      <vt:lpstr>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  From Worry To Happiness                          Lesson 3</vt:lpstr>
      <vt:lpstr> 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From Worry To Happiness                         Lesson 3</vt:lpstr>
      <vt:lpstr>        From Worry To Happiness                         Lesson 3</vt:lpstr>
      <vt:lpstr>        From Worry To Happiness                         Lesson 3</vt:lpstr>
      <vt:lpstr>         From Worry To Happiness                         Lesson 3</vt:lpstr>
      <vt:lpstr>          From Worry To Happiness                         Lesson 3</vt:lpstr>
      <vt:lpstr>          From Worry To Happiness                          Lesson 3</vt:lpstr>
      <vt:lpstr>         From Worry To Happiness                         Lesson 3</vt:lpstr>
      <vt:lpstr>         From Worry To Happiness                         Lesson 3</vt:lpstr>
      <vt:lpstr>          From Worry To Happiness                         Lesson 3</vt:lpstr>
      <vt:lpstr>         From Worry To Happiness                         Lesson 3</vt:lpstr>
      <vt:lpstr>         From Worry To Happiness                          Lesson 3</vt:lpstr>
      <vt:lpstr>         From Worry To Happiness                         Lesson 3</vt:lpstr>
      <vt:lpstr>         From Worry To Happiness                         Lesson 3</vt:lpstr>
      <vt:lpstr>         From Worry To Happiness                         Lesson 3</vt:lpstr>
      <vt:lpstr>  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  From Worry To Happiness                         Lesson 3</vt:lpstr>
      <vt:lpstr>          From Worry To Happiness                           Lesson 3</vt:lpstr>
      <vt:lpstr>          From Worry To Happiness                           Lesson 3</vt:lpstr>
      <vt:lpstr>          From Worry To Happiness                           Lesson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fulle</dc:creator>
  <cp:lastModifiedBy>fulle</cp:lastModifiedBy>
  <cp:revision>186</cp:revision>
  <dcterms:created xsi:type="dcterms:W3CDTF">2023-06-16T19:30:03Z</dcterms:created>
  <dcterms:modified xsi:type="dcterms:W3CDTF">2025-12-16T20:34:29Z</dcterms:modified>
</cp:coreProperties>
</file>