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7" r:id="rId1"/>
  </p:sldMasterIdLst>
  <p:sldIdLst>
    <p:sldId id="256" r:id="rId2"/>
    <p:sldId id="301" r:id="rId3"/>
    <p:sldId id="258" r:id="rId4"/>
    <p:sldId id="312" r:id="rId5"/>
    <p:sldId id="259" r:id="rId6"/>
    <p:sldId id="261" r:id="rId7"/>
    <p:sldId id="267" r:id="rId8"/>
    <p:sldId id="271" r:id="rId9"/>
    <p:sldId id="273" r:id="rId10"/>
    <p:sldId id="276" r:id="rId11"/>
    <p:sldId id="282" r:id="rId12"/>
    <p:sldId id="309" r:id="rId13"/>
    <p:sldId id="283" r:id="rId14"/>
    <p:sldId id="284" r:id="rId15"/>
    <p:sldId id="307" r:id="rId16"/>
    <p:sldId id="285" r:id="rId17"/>
    <p:sldId id="310" r:id="rId18"/>
    <p:sldId id="286" r:id="rId19"/>
    <p:sldId id="287" r:id="rId20"/>
    <p:sldId id="288" r:id="rId21"/>
    <p:sldId id="291" r:id="rId22"/>
    <p:sldId id="292" r:id="rId23"/>
    <p:sldId id="293" r:id="rId24"/>
    <p:sldId id="294" r:id="rId25"/>
    <p:sldId id="295" r:id="rId26"/>
    <p:sldId id="296" r:id="rId27"/>
    <p:sldId id="297" r:id="rId28"/>
    <p:sldId id="299" r:id="rId29"/>
    <p:sldId id="300" r:id="rId30"/>
    <p:sldId id="305" r:id="rId31"/>
    <p:sldId id="306" r:id="rId32"/>
    <p:sldId id="302" r:id="rId33"/>
    <p:sldId id="303" r:id="rId34"/>
    <p:sldId id="304" r:id="rId35"/>
    <p:sldId id="311" r:id="rId36"/>
    <p:sldId id="308" r:id="rId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29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5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503645-DCFE-47FC-8A66-F9A45A422ED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221150" y="1247140"/>
            <a:ext cx="7891760" cy="3450844"/>
          </a:xfrm>
        </p:spPr>
        <p:txBody>
          <a:bodyPr anchor="t"/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AD509FA-7BD7-4D45-998F-0E43038F179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221150" y="4818126"/>
            <a:ext cx="7891760" cy="1268984"/>
          </a:xfrm>
        </p:spPr>
        <p:txBody>
          <a:bodyPr anchor="b"/>
          <a:lstStyle>
            <a:lvl1pPr marL="0" indent="0" algn="l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D03A0B2-4A2F-D846-A5E6-FB7CB9A031F7}"/>
              </a:ext>
            </a:extLst>
          </p:cNvPr>
          <p:cNvSpPr/>
          <p:nvPr/>
        </p:nvSpPr>
        <p:spPr>
          <a:xfrm>
            <a:off x="1" y="1375492"/>
            <a:ext cx="2770698" cy="5482505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F573F1D-73A7-FB41-BCAD-FC9AA7DEF4F5}"/>
              </a:ext>
            </a:extLst>
          </p:cNvPr>
          <p:cNvSpPr/>
          <p:nvPr/>
        </p:nvSpPr>
        <p:spPr>
          <a:xfrm>
            <a:off x="0" y="-3"/>
            <a:ext cx="1373567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DCFA51C-E4FE-4BF2-A2DD-E32DE57D8A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A438448-FC2D-4A2F-B7C0-04AC50311E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21150" y="6292850"/>
            <a:ext cx="4114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1" name="Slide Number Placeholder 10">
            <a:extLst>
              <a:ext uri="{FF2B5EF4-FFF2-40B4-BE49-F238E27FC236}">
                <a16:creationId xmlns:a16="http://schemas.microsoft.com/office/drawing/2014/main" id="{3B07C67E-EAD9-47D8-9559-4E091BC03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90782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EC53B0-59B2-4B39-93E0-DCFBB932C8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0" y="455362"/>
            <a:ext cx="9525200" cy="15504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18C5F7B-98AC-425B-80BD-6C6F3032D0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87710" y="2160016"/>
            <a:ext cx="9525200" cy="3926152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88C2EE-2433-424A-878C-24514FF5D4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FEFD20-ADE2-40F3-A071-6D1E97F8FB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EB7D1D5-5E92-48E1-9475-EC122D3FE6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0FCF945-5CF3-5542-A36A-9CBB738E735E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53C7D61B-66C5-4341-8F2D-129A9E4D8283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64186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F47FBCF-6EDB-4883-92D4-612F4D1C55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846380" y="565149"/>
            <a:ext cx="2266530" cy="5611813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49D2DF8-B588-416F-AA11-9F3A0DDE676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1587710" y="565149"/>
            <a:ext cx="7088929" cy="561181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2F7B1D-405D-4EE7-9A23-3F21916C9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27B9304-686C-431A-8E7F-D9DD19F4DF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A240B-DB2E-46ED-8AC6-744B2C1C70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F275F2C-778B-864A-8379-6D0726B18FDC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70051C8-76B3-384B-BCF1-60BB80301FCD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8530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BC5DD8-8608-4B55-96D8-0AB848C02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8A3CC0B-7B21-422D-937D-FBD49EE9397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A0EAFA-89BC-43E9-8EB9-B6B3CD136E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850944-70C2-487F-A102-58CDFB94C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77B7B8-A972-455E-9D8C-9B8026A530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CCC95119-6D9D-3542-9E0E-4171B33DC9CA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EFC92F19-7317-314C-81B7-43B8B687F4E4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1181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3087F2-AA0E-4F0C-9AD6-235302157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21150" y="1251674"/>
            <a:ext cx="7891760" cy="2914688"/>
          </a:xfrm>
        </p:spPr>
        <p:txBody>
          <a:bodyPr anchor="t"/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937807-96B8-4061-A845-1287216BF5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221150" y="4818126"/>
            <a:ext cx="7891760" cy="1271524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2AF346-9503-4767-BCB4-84B823E27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259605B-A39D-4BEE-B46F-16CF13FA0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221150" y="6292850"/>
            <a:ext cx="4114800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75834A-942D-410B-A430-43F9E01FC5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AD199D5-C485-D449-9804-F755E0907B51}"/>
              </a:ext>
            </a:extLst>
          </p:cNvPr>
          <p:cNvSpPr/>
          <p:nvPr/>
        </p:nvSpPr>
        <p:spPr>
          <a:xfrm>
            <a:off x="1" y="1375492"/>
            <a:ext cx="2770698" cy="5482505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290D1A7-C550-2540-86C9-EB0FB2EB2E71}"/>
              </a:ext>
            </a:extLst>
          </p:cNvPr>
          <p:cNvSpPr/>
          <p:nvPr/>
        </p:nvSpPr>
        <p:spPr>
          <a:xfrm>
            <a:off x="0" y="-3"/>
            <a:ext cx="1373567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49717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5FCAD2-C321-4E81-AEBE-696A90E2D9A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0" y="455362"/>
            <a:ext cx="9486690" cy="15504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EF20CD1-0E09-4415-911C-0F5B7341DD8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587709" y="2160016"/>
            <a:ext cx="4425437" cy="39270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A963EDD-031A-49CA-9130-067550BD0D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648963" y="2160016"/>
            <a:ext cx="4425437" cy="39270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0808E79-A0BE-49F3-AE92-7EE5CC78F1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898B87C-BF1E-47CF-9A4E-FD4BE32C05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C06E71-46F6-469C-A9CA-E707EBE51B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52659F6-6B3B-A545-A45F-FAD238210D47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B80637F8-15DE-2240-8BF8-D6E57A337B1A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430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53B26D-64DE-4314-8BD2-25FD618FB4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91056" y="457200"/>
            <a:ext cx="9521854" cy="155448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9D77613-5CEE-4B05-A937-CD43EAAABF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91057" y="2165086"/>
            <a:ext cx="4425696" cy="823912"/>
          </a:xfr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43E4779-3B5A-4993-9C7F-FB19F1633F5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591056" y="2988998"/>
            <a:ext cx="4425697" cy="309811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51081A-685C-4C18-9AE9-425106A02F6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87214" y="2165086"/>
            <a:ext cx="4425696" cy="823912"/>
          </a:xfrm>
        </p:spPr>
        <p:txBody>
          <a:bodyPr anchor="b">
            <a:normAutofit/>
          </a:bodyPr>
          <a:lstStyle>
            <a:lvl1pPr marL="0" indent="0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780F424-FE3A-4B7D-B60C-7AEA2118A5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687214" y="2988998"/>
            <a:ext cx="4425696" cy="3098112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64D2A96-CD7D-41BC-BDBE-5E29B7C0B3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D1471D-6DDE-4E56-84E9-48136966A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CA3F451-CF28-4F57-B844-52A665440A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2D1FA03E-7A83-AB41-BB4B-25B04946559A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17702630-3C98-A142-9D04-1D852974DC26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869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322D7A-4502-49C3-BAFB-6D46F7A2E2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CAB67EE-A167-43D1-9C58-7B736CF28B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C5605B7-599B-450E-9E8D-2A9AE3F30F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75BD2B1-8C5F-430B-A0F2-CD5281AB7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DBA877B-B45A-BD48-8FC8-E752E7D7174F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BF3343D-2AFA-B544-B40A-315F5EC680B6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1680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308016-71BA-4CD3-918D-51613F7F4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5B24F46-0425-47C6-9FFB-F69AFFFE8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3CE7A99-1593-4189-A514-8209CC32A2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C15DFD-AB97-AB43-A6C9-2808708C91B4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4A05BA89-ECA6-2247-ABBB-3C67160202E9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8177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4E933B-3FC6-4B08-9FBE-2DD48307A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2" y="455362"/>
            <a:ext cx="4043440" cy="1584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77FBD4A-4514-4DCE-8F18-914DF3F4EE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71232" y="565151"/>
            <a:ext cx="5358384" cy="5521960"/>
          </a:xfrm>
        </p:spPr>
        <p:txBody>
          <a:bodyPr>
            <a:normAutofit/>
          </a:bodyPr>
          <a:lstStyle>
            <a:lvl1pPr>
              <a:defRPr sz="2200"/>
            </a:lvl1pPr>
            <a:lvl2pPr>
              <a:defRPr sz="1900"/>
            </a:lvl2pPr>
            <a:lvl3pPr>
              <a:defRPr sz="1700"/>
            </a:lvl3pPr>
            <a:lvl4pPr>
              <a:defRPr sz="1500"/>
            </a:lvl4pPr>
            <a:lvl5pPr>
              <a:defRPr sz="15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F18C85-0675-4202-B796-3527668549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87712" y="2039874"/>
            <a:ext cx="4043440" cy="38291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10079E5-F934-4D04-866F-F7CB5B08AC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705FC94-7915-439A-B937-F02D1BB03A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1B69B19-4156-4584-B1DC-4F42F200B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C1B6031-8ABE-F648-8E05-3D08D0D54B53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DABD855-35E6-BE4F-8B03-FD12DDB32E10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8600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1E1F3B-090C-4BB5-84BE-8ED0FC5981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1" y="455362"/>
            <a:ext cx="4043436" cy="1584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397C49E-9426-4B24-B2A7-C54B89DA60A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271232" y="565150"/>
            <a:ext cx="5355607" cy="5522677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C7F011-0A5F-44E9-88CD-C95A33351B4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87711" y="2039874"/>
            <a:ext cx="4043436" cy="38291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D721C85-27BB-4533-A21B-C379FE03A9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72BA41-EC5B-4197-BCC8-0FD2E523CD7A}" type="datetimeFigureOut">
              <a:rPr lang="en-US" smtClean="0"/>
              <a:t>12/10/2025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5018850-01F1-4247-9BFD-1DDC5DDDC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6B365A9-4C28-480F-B370-2DFF234B73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E15108C-154A-4A5A-9C05-91A49A422BA7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20EAFF3-0A84-F84B-90E4-A596F00B3DC2}"/>
              </a:ext>
            </a:extLst>
          </p:cNvPr>
          <p:cNvSpPr/>
          <p:nvPr/>
        </p:nvSpPr>
        <p:spPr>
          <a:xfrm>
            <a:off x="0" y="565153"/>
            <a:ext cx="1133856" cy="6292847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50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8392559-3C15-B249-93C9-B0F7E9E5DDD8}"/>
              </a:ext>
            </a:extLst>
          </p:cNvPr>
          <p:cNvSpPr/>
          <p:nvPr/>
        </p:nvSpPr>
        <p:spPr>
          <a:xfrm>
            <a:off x="0" y="-3"/>
            <a:ext cx="565150" cy="6857999"/>
          </a:xfrm>
          <a:prstGeom prst="rect">
            <a:avLst/>
          </a:prstGeom>
          <a:gradFill flip="none" rotWithShape="1">
            <a:gsLst>
              <a:gs pos="0">
                <a:schemeClr val="accent1">
                  <a:alpha val="50000"/>
                </a:schemeClr>
              </a:gs>
              <a:gs pos="81000">
                <a:schemeClr val="accent4">
                  <a:alpha val="50000"/>
                </a:schemeClr>
              </a:gs>
              <a:gs pos="25000">
                <a:schemeClr val="accent2">
                  <a:alpha val="60000"/>
                </a:schemeClr>
              </a:gs>
              <a:gs pos="49000">
                <a:schemeClr val="accent3">
                  <a:alpha val="55000"/>
                </a:schemeClr>
              </a:gs>
              <a:gs pos="99000">
                <a:schemeClr val="accent5">
                  <a:alpha val="50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26781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F7ACD69-D2F4-4938-B590-C414049017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87710" y="455362"/>
            <a:ext cx="9486690" cy="155041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762BD4-BA0F-4CA4-BAE3-DF2B5087C04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587710" y="2160016"/>
            <a:ext cx="9486690" cy="3926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80B2FEE-249E-42F1-94D8-A8C0759EF47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018632" y="6292850"/>
            <a:ext cx="30942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72BA41-EC5B-4197-BCC8-0FD2E523CD7A}" type="datetimeFigureOut">
              <a:rPr lang="en-US" smtClean="0"/>
              <a:pPr/>
              <a:t>12/10/2025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60C617-A890-4920-83B0-143C033490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587711" y="62928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4F1B4F1-B06B-4BBE-BFFF-C0B386E2449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149574" y="6292850"/>
            <a:ext cx="81381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15108C-154A-4A5A-9C05-91A49A422BA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488634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</p:sldLayoutIdLs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200"/>
        </a:spcBef>
        <a:buClr>
          <a:schemeClr val="accent1"/>
        </a:buClr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10000"/>
        </a:lnSpc>
        <a:spcBef>
          <a:spcPts val="600"/>
        </a:spcBef>
        <a:buClr>
          <a:schemeClr val="accent1"/>
        </a:buClr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9D203A-5B3A-A749-784F-B9F0969D0E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84225" y="746840"/>
            <a:ext cx="5402454" cy="251044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02556A2-5ABA-BA77-3ED0-4FF0874163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4225" y="3425899"/>
            <a:ext cx="5185297" cy="1458617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pic>
        <p:nvPicPr>
          <p:cNvPr id="4" name="Picture 3" descr="Neon laser lights aligned to form a triangle">
            <a:extLst>
              <a:ext uri="{FF2B5EF4-FFF2-40B4-BE49-F238E27FC236}">
                <a16:creationId xmlns:a16="http://schemas.microsoft.com/office/drawing/2014/main" id="{F567C2D1-658F-3308-B03B-FFBBAA31C4D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916" r="22305"/>
          <a:stretch/>
        </p:blipFill>
        <p:spPr>
          <a:xfrm>
            <a:off x="6062050" y="-1554"/>
            <a:ext cx="6120571" cy="6857999"/>
          </a:xfrm>
          <a:custGeom>
            <a:avLst/>
            <a:gdLst/>
            <a:ahLst/>
            <a:cxnLst/>
            <a:rect l="l" t="t" r="r" b="b"/>
            <a:pathLst>
              <a:path w="6129950" h="6861439">
                <a:moveTo>
                  <a:pt x="1687527" y="0"/>
                </a:moveTo>
                <a:lnTo>
                  <a:pt x="6129950" y="0"/>
                </a:lnTo>
                <a:lnTo>
                  <a:pt x="6129950" y="6858000"/>
                </a:lnTo>
                <a:lnTo>
                  <a:pt x="5040333" y="6858000"/>
                </a:lnTo>
                <a:lnTo>
                  <a:pt x="5040333" y="6861439"/>
                </a:lnTo>
                <a:lnTo>
                  <a:pt x="272442" y="6861439"/>
                </a:lnTo>
                <a:lnTo>
                  <a:pt x="196402" y="6549696"/>
                </a:lnTo>
                <a:cubicBezTo>
                  <a:pt x="-517926" y="3427393"/>
                  <a:pt x="946083" y="3323532"/>
                  <a:pt x="946083" y="1"/>
                </a:cubicBezTo>
                <a:lnTo>
                  <a:pt x="1687527" y="1"/>
                </a:lnTo>
                <a:close/>
              </a:path>
            </a:pathLst>
          </a:custGeom>
        </p:spPr>
      </p:pic>
      <p:pic>
        <p:nvPicPr>
          <p:cNvPr id="8" name="Picture 7" descr="A group of crosses on a hill&#10;&#10;Description automatically generated">
            <a:extLst>
              <a:ext uri="{FF2B5EF4-FFF2-40B4-BE49-F238E27FC236}">
                <a16:creationId xmlns:a16="http://schemas.microsoft.com/office/drawing/2014/main" id="{107C28B3-FDAF-0A45-EC83-AEF6A55490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554"/>
            <a:ext cx="12182621" cy="685799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446C478-0925-8633-BE2C-3F4078A069CD}"/>
              </a:ext>
            </a:extLst>
          </p:cNvPr>
          <p:cNvSpPr txBox="1"/>
          <p:nvPr/>
        </p:nvSpPr>
        <p:spPr>
          <a:xfrm>
            <a:off x="1180618" y="902825"/>
            <a:ext cx="965328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>
                <a:solidFill>
                  <a:schemeClr val="bg1"/>
                </a:solidFill>
              </a:rPr>
              <a:t>  From Worry To Happiness</a:t>
            </a:r>
          </a:p>
          <a:p>
            <a:r>
              <a:rPr lang="en-US" sz="5400" b="1" dirty="0">
                <a:solidFill>
                  <a:schemeClr val="bg1"/>
                </a:solidFill>
              </a:rPr>
              <a:t>                   Lesson 2</a:t>
            </a:r>
            <a:endParaRPr lang="en-US" sz="14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DB39D36-A746-F434-84D3-E68EA09C28CC}"/>
              </a:ext>
            </a:extLst>
          </p:cNvPr>
          <p:cNvSpPr txBox="1"/>
          <p:nvPr/>
        </p:nvSpPr>
        <p:spPr>
          <a:xfrm>
            <a:off x="5602147" y="3739708"/>
            <a:ext cx="4982903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     Wednesday</a:t>
            </a:r>
            <a:r>
              <a:rPr lang="en-US" sz="2800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Night</a:t>
            </a:r>
          </a:p>
          <a:p>
            <a:r>
              <a:rPr lang="en-US" sz="2800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              </a:t>
            </a:r>
            <a:r>
              <a:rPr lang="en-US" sz="3200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Bible class</a:t>
            </a:r>
          </a:p>
          <a:p>
            <a:r>
              <a:rPr lang="en-US" sz="3200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      Palm Beach Lakes</a:t>
            </a:r>
          </a:p>
          <a:p>
            <a:r>
              <a:rPr lang="en-US" sz="3200" b="1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        church </a:t>
            </a:r>
            <a:r>
              <a:rPr lang="en-US" sz="3200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of Christ</a:t>
            </a:r>
            <a:endParaRPr lang="en-US" sz="2800" b="1" dirty="0">
              <a:solidFill>
                <a:schemeClr val="bg1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  <a:p>
            <a:r>
              <a:rPr lang="en-US" sz="2800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             </a:t>
            </a:r>
          </a:p>
        </p:txBody>
      </p:sp>
    </p:spTree>
    <p:extLst>
      <p:ext uri="{BB962C8B-B14F-4D97-AF65-F5344CB8AC3E}">
        <p14:creationId xmlns:p14="http://schemas.microsoft.com/office/powerpoint/2010/main" val="40321339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8E21D6-3DC5-D894-9588-DDCA14968C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21F468B-2F3F-E96A-4E7A-E2AB7C24B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From Worry To Happiness</a:t>
            </a:r>
            <a:br>
              <a:rPr lang="en-US" dirty="0"/>
            </a:br>
            <a:r>
              <a:rPr lang="en-US" dirty="0"/>
              <a:t>                        Lesson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B0CA12-EC70-D350-9E80-088B67E0D5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7710" y="2160016"/>
            <a:ext cx="9627080" cy="3926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                             </a:t>
            </a:r>
            <a:r>
              <a:rPr lang="en-US" sz="2800" dirty="0"/>
              <a:t>The Bible Has The Answers</a:t>
            </a:r>
          </a:p>
          <a:p>
            <a:pPr marL="0" indent="0">
              <a:buNone/>
            </a:pPr>
            <a:r>
              <a:rPr lang="en-US" sz="2800" dirty="0"/>
              <a:t>	Guilt			Worry			Grief                </a:t>
            </a:r>
          </a:p>
          <a:p>
            <a:pPr marL="0" indent="0">
              <a:buNone/>
            </a:pPr>
            <a:r>
              <a:rPr lang="en-US" sz="2800" dirty="0"/>
              <a:t>	Sorrow		Anxiety			Insecurities </a:t>
            </a:r>
          </a:p>
          <a:p>
            <a:pPr marL="0" indent="0">
              <a:buNone/>
            </a:pPr>
            <a:r>
              <a:rPr lang="en-US" sz="2800" dirty="0"/>
              <a:t>	Joy			Fear				Sin</a:t>
            </a:r>
          </a:p>
          <a:p>
            <a:pPr marL="0" indent="0">
              <a:buNone/>
            </a:pPr>
            <a:r>
              <a:rPr lang="en-US" sz="2800" dirty="0"/>
              <a:t>	Hate			Discouragement		Love</a:t>
            </a:r>
          </a:p>
        </p:txBody>
      </p:sp>
    </p:spTree>
    <p:extLst>
      <p:ext uri="{BB962C8B-B14F-4D97-AF65-F5344CB8AC3E}">
        <p14:creationId xmlns:p14="http://schemas.microsoft.com/office/powerpoint/2010/main" val="18292884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BE034F-7DEA-B314-5364-4077B4180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From Worry To Happiness</a:t>
            </a:r>
            <a:br>
              <a:rPr lang="en-US" dirty="0"/>
            </a:br>
            <a:r>
              <a:rPr lang="en-US" dirty="0"/>
              <a:t>                        Lesson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ACE580-48D8-F0CC-B2BE-4DF81B398E5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                Our brain can produce </a:t>
            </a:r>
            <a:r>
              <a:rPr lang="en-US" sz="2800" u="sng" dirty="0"/>
              <a:t>False Memories</a:t>
            </a:r>
          </a:p>
          <a:p>
            <a:pPr marL="0" indent="0">
              <a:buNone/>
            </a:pPr>
            <a:r>
              <a:rPr lang="en-US" sz="2400" dirty="0"/>
              <a:t>*National Center for Biotechnology Information</a:t>
            </a:r>
          </a:p>
          <a:p>
            <a:pPr marL="0" indent="0">
              <a:buNone/>
            </a:pPr>
            <a:r>
              <a:rPr lang="en-US" sz="2400" dirty="0"/>
              <a:t>*Cognitive Neuroscience Society </a:t>
            </a:r>
          </a:p>
          <a:p>
            <a:pPr marL="0" indent="0">
              <a:buNone/>
            </a:pPr>
            <a:r>
              <a:rPr lang="en-US" sz="2400" dirty="0"/>
              <a:t>*Association of Psychological Science</a:t>
            </a:r>
          </a:p>
          <a:p>
            <a:pPr marL="0" indent="0">
              <a:buNone/>
            </a:pPr>
            <a:r>
              <a:rPr lang="en-US" sz="2400" dirty="0"/>
              <a:t>*National Institute of Health</a:t>
            </a:r>
          </a:p>
        </p:txBody>
      </p:sp>
    </p:spTree>
    <p:extLst>
      <p:ext uri="{BB962C8B-B14F-4D97-AF65-F5344CB8AC3E}">
        <p14:creationId xmlns:p14="http://schemas.microsoft.com/office/powerpoint/2010/main" val="268859653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E69A85-42FB-9757-9CA1-04B0F0A1B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From Worry To Happiness</a:t>
            </a:r>
            <a:br>
              <a:rPr lang="en-US" dirty="0"/>
            </a:br>
            <a:r>
              <a:rPr lang="en-US" dirty="0"/>
              <a:t>                        Lesson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47F170-8AD8-2780-D98F-74D2D30158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400" dirty="0"/>
              <a:t>            </a:t>
            </a:r>
            <a:r>
              <a:rPr lang="en-US" sz="2800" b="1" dirty="0"/>
              <a:t>What we feel can be wrong and deceiving. </a:t>
            </a:r>
          </a:p>
          <a:p>
            <a:pPr marL="0" indent="0">
              <a:buNone/>
            </a:pPr>
            <a:r>
              <a:rPr lang="en-US" sz="2400" b="1" dirty="0"/>
              <a:t>            </a:t>
            </a:r>
            <a:r>
              <a:rPr lang="en-US" sz="2800" b="1" dirty="0"/>
              <a:t>Joshua chapter 7   Achan’s desire was wrong</a:t>
            </a:r>
          </a:p>
          <a:p>
            <a:pPr marL="0" indent="0">
              <a:buNone/>
            </a:pPr>
            <a:r>
              <a:rPr lang="en-US" sz="2800" b="1" dirty="0"/>
              <a:t>                                           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2" descr="Best Bible Battles &amp; War Strategy">
            <a:extLst>
              <a:ext uri="{FF2B5EF4-FFF2-40B4-BE49-F238E27FC236}">
                <a16:creationId xmlns:a16="http://schemas.microsoft.com/office/drawing/2014/main" id="{8C26FBD6-D8A8-ECF4-D2E2-3984ECF17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7460" y="4010138"/>
            <a:ext cx="4617080" cy="2757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4578799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8539D4-F98F-DFC8-C4C4-7F0BF5C65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0A546F-3D92-C6AA-1C11-88224EB15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From Worry To Happiness</a:t>
            </a:r>
            <a:br>
              <a:rPr lang="en-US" dirty="0"/>
            </a:br>
            <a:r>
              <a:rPr lang="en-US" dirty="0"/>
              <a:t>                        Lesson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047437-AC91-5F3E-AC5B-F697D4125C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               </a:t>
            </a:r>
            <a:r>
              <a:rPr lang="en-US" sz="2800" dirty="0"/>
              <a:t>What we feel can be wrong and deceiving  </a:t>
            </a:r>
          </a:p>
          <a:p>
            <a:r>
              <a:rPr lang="en-US" sz="2800" dirty="0"/>
              <a:t> Having a “feeling” is different than following </a:t>
            </a:r>
          </a:p>
          <a:p>
            <a:pPr marL="0" indent="0">
              <a:buNone/>
            </a:pPr>
            <a:r>
              <a:rPr lang="en-US" sz="2800" dirty="0"/>
              <a:t>    the truth. </a:t>
            </a:r>
          </a:p>
          <a:p>
            <a:pPr marL="0" indent="0">
              <a:buNone/>
            </a:pPr>
            <a:r>
              <a:rPr lang="en-US" sz="2800" dirty="0"/>
              <a:t>    Salvation is too important of a subject to depend on </a:t>
            </a:r>
          </a:p>
          <a:p>
            <a:pPr marL="0" indent="0">
              <a:buNone/>
            </a:pPr>
            <a:r>
              <a:rPr lang="en-US" sz="2800" dirty="0"/>
              <a:t>    a </a:t>
            </a:r>
            <a:r>
              <a:rPr lang="en-US" sz="2800" u="sng" dirty="0"/>
              <a:t>feeling</a:t>
            </a:r>
            <a:r>
              <a:rPr lang="en-US" sz="2800" dirty="0"/>
              <a:t>. It must be according to God’s word.</a:t>
            </a:r>
          </a:p>
          <a:p>
            <a:pPr marL="0" indent="0">
              <a:buNone/>
            </a:pPr>
            <a:r>
              <a:rPr lang="en-US" sz="2800" dirty="0"/>
              <a:t>    Jeremiah 17:9 </a:t>
            </a:r>
          </a:p>
        </p:txBody>
      </p:sp>
    </p:spTree>
    <p:extLst>
      <p:ext uri="{BB962C8B-B14F-4D97-AF65-F5344CB8AC3E}">
        <p14:creationId xmlns:p14="http://schemas.microsoft.com/office/powerpoint/2010/main" val="338512381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DD67C-D348-4FCE-21B3-26AD5269B8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From Worry To Happiness</a:t>
            </a:r>
            <a:br>
              <a:rPr lang="en-US" dirty="0"/>
            </a:br>
            <a:r>
              <a:rPr lang="en-US" dirty="0"/>
              <a:t>                        Lesson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96CC4C-4F54-1573-6D3D-1170DD7196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                                         </a:t>
            </a:r>
            <a:r>
              <a:rPr lang="en-US" sz="2800" dirty="0"/>
              <a:t>From the author</a:t>
            </a:r>
          </a:p>
          <a:p>
            <a:pPr marL="0" indent="0">
              <a:buNone/>
            </a:pPr>
            <a:r>
              <a:rPr lang="en-US" sz="2400" dirty="0"/>
              <a:t>“Cognitive restructuring of the mind goes deeper than mere</a:t>
            </a:r>
          </a:p>
          <a:p>
            <a:pPr marL="0" indent="0">
              <a:buNone/>
            </a:pPr>
            <a:r>
              <a:rPr lang="en-US" sz="2400" dirty="0"/>
              <a:t> intellectual assent. We need to learn and internalize vital </a:t>
            </a:r>
          </a:p>
          <a:p>
            <a:pPr marL="0" indent="0">
              <a:buNone/>
            </a:pPr>
            <a:r>
              <a:rPr lang="en-US" sz="2400" dirty="0"/>
              <a:t>  principles until they become second nature to us. Such</a:t>
            </a:r>
          </a:p>
          <a:p>
            <a:pPr marL="0" indent="0">
              <a:buNone/>
            </a:pPr>
            <a:r>
              <a:rPr lang="en-US" sz="2400" dirty="0"/>
              <a:t> changes will produce a life of happiness and productivity.” </a:t>
            </a:r>
          </a:p>
          <a:p>
            <a:pPr marL="0" indent="0">
              <a:buNone/>
            </a:pPr>
            <a:r>
              <a:rPr lang="en-US" sz="2400" dirty="0"/>
              <a:t>                     From Worry to Happiness-  Bill W. Flatt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44204193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D3A517-37B2-1971-ADEC-BDDFFD68A7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From Worry To Happiness</a:t>
            </a:r>
            <a:br>
              <a:rPr lang="en-US" dirty="0"/>
            </a:br>
            <a:r>
              <a:rPr lang="en-US" dirty="0"/>
              <a:t>                        Lesson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6AA957F-C35B-AD59-F1DC-54FF615F37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25281" y="2160016"/>
            <a:ext cx="9486690" cy="3926152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                            </a:t>
            </a:r>
            <a:r>
              <a:rPr lang="en-US" sz="3200" dirty="0"/>
              <a:t>Take Away from Last Week</a:t>
            </a:r>
          </a:p>
          <a:p>
            <a:pPr marL="0" indent="0">
              <a:buNone/>
            </a:pPr>
            <a:r>
              <a:rPr lang="en-US" sz="2800" dirty="0"/>
              <a:t>Our feelings come from our brain taking in outside </a:t>
            </a:r>
            <a:r>
              <a:rPr lang="en-US" sz="2800" u="sng" dirty="0"/>
              <a:t>stimuli</a:t>
            </a:r>
            <a:r>
              <a:rPr lang="en-US" sz="2800" dirty="0"/>
              <a:t> and trying to handle what is coming in.</a:t>
            </a:r>
          </a:p>
          <a:p>
            <a:pPr marL="0" indent="0">
              <a:buNone/>
            </a:pPr>
            <a:r>
              <a:rPr lang="en-US" sz="2800" dirty="0"/>
              <a:t>So, WE DO NOT have to be mad at the driver that cuts us off on the highway.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42597512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D16157-A14E-DEA9-A3C0-37ECD7BB6B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From Worry To Happiness</a:t>
            </a:r>
            <a:br>
              <a:rPr lang="en-US" dirty="0"/>
            </a:br>
            <a:r>
              <a:rPr lang="en-US" dirty="0"/>
              <a:t>                        Lesson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4B9AE7A-8FE3-12BE-A62E-E5106232E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000" dirty="0"/>
              <a:t>              </a:t>
            </a:r>
            <a:r>
              <a:rPr lang="en-US" sz="4000" b="1" dirty="0"/>
              <a:t>How to Handle Guilt Feelings</a:t>
            </a:r>
          </a:p>
          <a:p>
            <a:pPr marL="0" indent="0">
              <a:buNone/>
            </a:pPr>
            <a:r>
              <a:rPr lang="en-US" sz="2800" b="1" dirty="0"/>
              <a:t>                                Regret and Addiction</a:t>
            </a:r>
            <a:endParaRPr lang="en-US" sz="1400" b="1" dirty="0"/>
          </a:p>
        </p:txBody>
      </p:sp>
      <p:pic>
        <p:nvPicPr>
          <p:cNvPr id="2050" name="Picture 2" descr="Guilt - Emotions - iResearchNet">
            <a:extLst>
              <a:ext uri="{FF2B5EF4-FFF2-40B4-BE49-F238E27FC236}">
                <a16:creationId xmlns:a16="http://schemas.microsoft.com/office/drawing/2014/main" id="{D7DFAE27-B8D6-2474-AA67-AC64D7C26F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3420" y="4123092"/>
            <a:ext cx="3185160" cy="2279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557967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87221F-AA5D-27FD-ACA3-79A1A2C73A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From Worry To Happiness</a:t>
            </a:r>
            <a:br>
              <a:rPr lang="en-US" dirty="0"/>
            </a:br>
            <a:r>
              <a:rPr lang="en-US" dirty="0"/>
              <a:t>                        Lesson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FD4FE7-93CC-97BE-4697-3C1282DB3D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  <a:p>
            <a:pPr marL="0" indent="0">
              <a:buNone/>
            </a:pPr>
            <a:r>
              <a:rPr lang="en-US" dirty="0"/>
              <a:t>     </a:t>
            </a:r>
            <a:r>
              <a:rPr lang="en-US" b="1" dirty="0"/>
              <a:t>Guilt:      a. the state of one who has committed an offense </a:t>
            </a:r>
          </a:p>
          <a:p>
            <a:pPr marL="0" indent="0">
              <a:buNone/>
            </a:pPr>
            <a:r>
              <a:rPr lang="en-US" b="1" dirty="0"/>
              <a:t>                        especially consciously. </a:t>
            </a:r>
          </a:p>
          <a:p>
            <a:pPr marL="0" indent="0">
              <a:buNone/>
            </a:pPr>
            <a:r>
              <a:rPr lang="en-US" b="1" dirty="0"/>
              <a:t>                       b. feelings of deserving blame especially for imagined </a:t>
            </a:r>
          </a:p>
          <a:p>
            <a:pPr marL="0" indent="0">
              <a:buNone/>
            </a:pPr>
            <a:r>
              <a:rPr lang="en-US" b="1" dirty="0"/>
              <a:t>                       offenses or from a sense on inadequacy.</a:t>
            </a:r>
          </a:p>
        </p:txBody>
      </p:sp>
    </p:spTree>
    <p:extLst>
      <p:ext uri="{BB962C8B-B14F-4D97-AF65-F5344CB8AC3E}">
        <p14:creationId xmlns:p14="http://schemas.microsoft.com/office/powerpoint/2010/main" val="22733144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CD5B08-CD89-AE84-75FE-2CB576E6E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From Worry To Happiness</a:t>
            </a:r>
            <a:br>
              <a:rPr lang="en-US" dirty="0"/>
            </a:br>
            <a:r>
              <a:rPr lang="en-US" dirty="0"/>
              <a:t>                        Lesson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D3F479-3375-4F64-9E34-9443F01F94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                          Problems with guilt</a:t>
            </a:r>
          </a:p>
          <a:p>
            <a:pPr marL="514350" indent="-514350">
              <a:buAutoNum type="arabicPeriod"/>
            </a:pPr>
            <a:r>
              <a:rPr lang="en-US" sz="3200" dirty="0"/>
              <a:t>So many suffer from guilt that do not</a:t>
            </a:r>
          </a:p>
          <a:p>
            <a:pPr marL="0" indent="0">
              <a:buNone/>
            </a:pPr>
            <a:r>
              <a:rPr lang="en-US" sz="3200" dirty="0"/>
              <a:t>     need to.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accent2"/>
                </a:solidFill>
              </a:rPr>
              <a:t>2.</a:t>
            </a:r>
            <a:r>
              <a:rPr lang="en-US" sz="3200" dirty="0"/>
              <a:t>  Others do not feel guilt  and should.</a:t>
            </a:r>
          </a:p>
        </p:txBody>
      </p:sp>
    </p:spTree>
    <p:extLst>
      <p:ext uri="{BB962C8B-B14F-4D97-AF65-F5344CB8AC3E}">
        <p14:creationId xmlns:p14="http://schemas.microsoft.com/office/powerpoint/2010/main" val="370483390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86572A-186B-F553-A44F-636659BBF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From Worry To Happiness</a:t>
            </a:r>
            <a:br>
              <a:rPr lang="en-US" dirty="0"/>
            </a:br>
            <a:r>
              <a:rPr lang="en-US" dirty="0"/>
              <a:t>                        Lesson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6EB589B-7FBB-2DB1-07AF-B2D792E7D6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indent="-457200">
              <a:buAutoNum type="alphaUcPeriod"/>
            </a:pPr>
            <a:r>
              <a:rPr lang="en-US" sz="2400" dirty="0"/>
              <a:t>We can be entrapped in “bothered conscience”</a:t>
            </a:r>
          </a:p>
          <a:p>
            <a:pPr marL="457200" indent="-457200">
              <a:buAutoNum type="alphaUcPeriod"/>
            </a:pPr>
            <a:r>
              <a:rPr lang="en-US" sz="2400" dirty="0"/>
              <a:t>The problem for many is accepting God’s forgiveness.</a:t>
            </a:r>
          </a:p>
          <a:p>
            <a:pPr marL="457200" indent="-457200">
              <a:buAutoNum type="alphaUcPeriod"/>
            </a:pPr>
            <a:r>
              <a:rPr lang="en-US" sz="2400" dirty="0"/>
              <a:t>Guilt can be defined as: A subjective feeling of </a:t>
            </a:r>
          </a:p>
          <a:p>
            <a:pPr marL="0" indent="0">
              <a:buNone/>
            </a:pPr>
            <a:r>
              <a:rPr lang="en-US" sz="2400" dirty="0"/>
              <a:t>      responsibility for wrongdoing, for sin. </a:t>
            </a:r>
          </a:p>
          <a:p>
            <a:pPr marL="457200" indent="-457200">
              <a:buAutoNum type="alphaUcPeriod" startAt="4"/>
            </a:pPr>
            <a:r>
              <a:rPr lang="en-US" sz="2400" dirty="0"/>
              <a:t>When we ask God for forgiveness, the feeling of guilt</a:t>
            </a:r>
          </a:p>
          <a:p>
            <a:pPr marL="0" indent="0">
              <a:buNone/>
            </a:pPr>
            <a:r>
              <a:rPr lang="en-US" sz="2400" dirty="0"/>
              <a:t>      needs to be set aside. </a:t>
            </a:r>
          </a:p>
          <a:p>
            <a:pPr marL="0" indent="0">
              <a:buNone/>
            </a:pPr>
            <a:r>
              <a:rPr lang="en-US" sz="2400" dirty="0">
                <a:solidFill>
                  <a:schemeClr val="accent2"/>
                </a:solidFill>
              </a:rPr>
              <a:t>E.</a:t>
            </a:r>
            <a:r>
              <a:rPr lang="en-US" sz="2400" dirty="0"/>
              <a:t>  Degrees of guilt.</a:t>
            </a:r>
          </a:p>
        </p:txBody>
      </p:sp>
    </p:spTree>
    <p:extLst>
      <p:ext uri="{BB962C8B-B14F-4D97-AF65-F5344CB8AC3E}">
        <p14:creationId xmlns:p14="http://schemas.microsoft.com/office/powerpoint/2010/main" val="7581188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FDF08B-9840-60AB-11D0-3526E09447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From Worry To Happiness</a:t>
            </a:r>
            <a:br>
              <a:rPr lang="en-US" dirty="0"/>
            </a:br>
            <a:r>
              <a:rPr lang="en-US" dirty="0"/>
              <a:t>                        Lesson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AACB235-3D67-6730-F863-5C78A659F1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             </a:t>
            </a:r>
            <a:r>
              <a:rPr lang="en-US" sz="4000" b="1" dirty="0"/>
              <a:t>How to Handle Guilt Feelings</a:t>
            </a:r>
          </a:p>
          <a:p>
            <a:pPr marL="0" indent="0">
              <a:buNone/>
            </a:pPr>
            <a:r>
              <a:rPr lang="en-US" sz="4000" b="1" dirty="0"/>
              <a:t>        </a:t>
            </a:r>
            <a:endParaRPr lang="en-US" b="1" dirty="0"/>
          </a:p>
        </p:txBody>
      </p:sp>
      <p:pic>
        <p:nvPicPr>
          <p:cNvPr id="1026" name="Picture 2" descr="5 Ways Guilt Negatively Impacts You ...">
            <a:extLst>
              <a:ext uri="{FF2B5EF4-FFF2-40B4-BE49-F238E27FC236}">
                <a16:creationId xmlns:a16="http://schemas.microsoft.com/office/drawing/2014/main" id="{D14A52E4-47AF-6F5D-B454-3141258962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1" y="3840480"/>
            <a:ext cx="4160520" cy="2712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0402885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D2BECC-B23F-6FBF-1E8D-8F04574CE4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From Worry To Happiness</a:t>
            </a:r>
            <a:br>
              <a:rPr lang="en-US" dirty="0"/>
            </a:br>
            <a:r>
              <a:rPr lang="en-US" dirty="0"/>
              <a:t>                        Lesson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A9471E-B604-EDCC-C1C7-F23A483CC7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               </a:t>
            </a:r>
            <a:r>
              <a:rPr lang="en-US" sz="3200" dirty="0"/>
              <a:t>Forgiveness must be more than a feeling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accent2"/>
                </a:solidFill>
              </a:rPr>
              <a:t>1.</a:t>
            </a:r>
            <a:r>
              <a:rPr lang="en-US" sz="3200" dirty="0"/>
              <a:t>  We regulate forgiveness to a “feeling”</a:t>
            </a:r>
          </a:p>
          <a:p>
            <a:pPr marL="514350" indent="-514350">
              <a:buAutoNum type="arabicPeriod" startAt="2"/>
            </a:pPr>
            <a:r>
              <a:rPr lang="en-US" sz="3200" dirty="0"/>
              <a:t>Forgiveness is a </a:t>
            </a:r>
            <a:r>
              <a:rPr lang="en-US" sz="3200" u="sng" dirty="0"/>
              <a:t>condition</a:t>
            </a:r>
            <a:r>
              <a:rPr lang="en-US" sz="3200" dirty="0"/>
              <a:t>. </a:t>
            </a:r>
          </a:p>
          <a:p>
            <a:pPr marL="514350" indent="-514350">
              <a:buAutoNum type="arabicPeriod" startAt="2"/>
            </a:pPr>
            <a:r>
              <a:rPr lang="en-US" sz="3200" dirty="0"/>
              <a:t>Jesus died for our “</a:t>
            </a:r>
            <a:r>
              <a:rPr lang="en-US" sz="3200"/>
              <a:t>saved condition” </a:t>
            </a:r>
            <a:endParaRPr lang="en-US" sz="3200" dirty="0"/>
          </a:p>
          <a:p>
            <a:pPr marL="457200" indent="-457200">
              <a:buAutoNum type="arabicPeriod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005712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E6DB08-9190-2B87-AB37-62C4816A5D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From Worry To Happiness</a:t>
            </a:r>
            <a:br>
              <a:rPr lang="en-US" dirty="0"/>
            </a:br>
            <a:r>
              <a:rPr lang="en-US" dirty="0"/>
              <a:t>                        Lesson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78C641-AA2E-5CE5-BDE7-E05D85C8241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                                </a:t>
            </a:r>
            <a:r>
              <a:rPr lang="en-US" sz="3200" dirty="0"/>
              <a:t>Consequences of Guilt</a:t>
            </a:r>
          </a:p>
          <a:p>
            <a:pPr marL="514350" indent="-514350">
              <a:buAutoNum type="arabicPeriod"/>
            </a:pPr>
            <a:r>
              <a:rPr lang="en-US" sz="2800" dirty="0"/>
              <a:t>Bad self esteem</a:t>
            </a:r>
          </a:p>
          <a:p>
            <a:pPr marL="457200" indent="-457200">
              <a:buAutoNum type="arabicPeriod"/>
            </a:pPr>
            <a:r>
              <a:rPr lang="en-US" sz="2800" dirty="0"/>
              <a:t>Problems in marriage &amp; </a:t>
            </a:r>
            <a:r>
              <a:rPr lang="en-US" sz="2800"/>
              <a:t>other relationships</a:t>
            </a:r>
            <a:endParaRPr lang="en-US" sz="2800" dirty="0"/>
          </a:p>
          <a:p>
            <a:pPr marL="457200" indent="-457200">
              <a:buAutoNum type="arabicPeriod"/>
            </a:pPr>
            <a:r>
              <a:rPr lang="en-US" sz="2800" dirty="0"/>
              <a:t>Self punishment</a:t>
            </a:r>
          </a:p>
          <a:p>
            <a:pPr marL="457200" indent="-457200">
              <a:buAutoNum type="arabicPeriod"/>
            </a:pPr>
            <a:r>
              <a:rPr lang="en-US" sz="2800" dirty="0"/>
              <a:t>Unproductive life</a:t>
            </a:r>
          </a:p>
          <a:p>
            <a:pPr marL="457200" indent="-457200">
              <a:buAutoNum type="arabicPeriod"/>
            </a:pPr>
            <a:r>
              <a:rPr lang="en-US" sz="2800" dirty="0"/>
              <a:t>Unproductive spiritual life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401196253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F73D65-1B8E-A3B8-DA92-0A180E1CCA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EBCCAB-5F9E-993D-B2DA-383B500103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From Worry To Happiness</a:t>
            </a:r>
            <a:br>
              <a:rPr lang="en-US" dirty="0"/>
            </a:br>
            <a:r>
              <a:rPr lang="en-US" dirty="0"/>
              <a:t>                        Lesson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17BF55-4CF1-BB53-6956-D6661108A44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                                </a:t>
            </a:r>
            <a:r>
              <a:rPr lang="en-US" sz="3200" dirty="0"/>
              <a:t>Consequences of Guilt</a:t>
            </a:r>
            <a:endParaRPr lang="en-US" sz="2800" dirty="0"/>
          </a:p>
          <a:p>
            <a:r>
              <a:rPr lang="en-US" sz="2800" dirty="0"/>
              <a:t>Esau  (Gen. 25:29-34; Hebrews 12:14-17)</a:t>
            </a:r>
          </a:p>
          <a:p>
            <a:r>
              <a:rPr lang="en-US" sz="2800" dirty="0"/>
              <a:t>Saul &amp; David  (1 Samuel 17 &amp; 18)</a:t>
            </a:r>
          </a:p>
          <a:p>
            <a:r>
              <a:rPr lang="en-US" sz="2800" dirty="0"/>
              <a:t>David handling his guilt  (Psalm 51)</a:t>
            </a:r>
          </a:p>
          <a:p>
            <a:pPr marL="0" indent="0">
              <a:buNone/>
            </a:pPr>
            <a:r>
              <a:rPr lang="en-US" sz="2800" dirty="0"/>
              <a:t>  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63114326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9BAB8A-7A3D-1065-7E0A-B404EC0528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From Worry To Happiness</a:t>
            </a:r>
            <a:br>
              <a:rPr lang="en-US" dirty="0"/>
            </a:br>
            <a:r>
              <a:rPr lang="en-US" dirty="0"/>
              <a:t>                        Lesson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DFE9DA9-43CE-712C-26A4-D64CF7AFE3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                                    </a:t>
            </a:r>
            <a:r>
              <a:rPr lang="en-US" sz="2800" dirty="0"/>
              <a:t>A Deeper Look at David</a:t>
            </a:r>
          </a:p>
          <a:p>
            <a:r>
              <a:rPr lang="en-US" sz="2800" dirty="0"/>
              <a:t>David sins. (2 Samuel 11–12)</a:t>
            </a:r>
          </a:p>
          <a:p>
            <a:r>
              <a:rPr lang="en-US" sz="2800" dirty="0"/>
              <a:t>David’s sins bothered him.  (Psalm 32)</a:t>
            </a:r>
          </a:p>
          <a:p>
            <a:r>
              <a:rPr lang="en-US" sz="2800" dirty="0"/>
              <a:t>David believed in deliverance. (Psalm 37)</a:t>
            </a:r>
          </a:p>
          <a:p>
            <a:r>
              <a:rPr lang="en-US" sz="2800" dirty="0"/>
              <a:t>David believed in repentance. (Psalm 51)</a:t>
            </a:r>
            <a:endParaRPr lang="en-US" dirty="0"/>
          </a:p>
        </p:txBody>
      </p:sp>
      <p:pic>
        <p:nvPicPr>
          <p:cNvPr id="4" name="Picture 2" descr="explorefaith.org - Grief and Lament">
            <a:extLst>
              <a:ext uri="{FF2B5EF4-FFF2-40B4-BE49-F238E27FC236}">
                <a16:creationId xmlns:a16="http://schemas.microsoft.com/office/drawing/2014/main" id="{4598FB61-BDC7-6AA4-5521-11C1C1E5EC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22302" y="4726744"/>
            <a:ext cx="2569698" cy="2131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9967779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76D696-5E33-B7F9-11DF-C8C4EDE4C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From Worry To Happiness</a:t>
            </a:r>
            <a:br>
              <a:rPr lang="en-US" dirty="0"/>
            </a:br>
            <a:r>
              <a:rPr lang="en-US" dirty="0"/>
              <a:t>                        Lesson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E570F0-A20E-9134-7D7A-4E2B6B2179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7709" y="2160016"/>
            <a:ext cx="10403008" cy="3926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/>
              <a:t>                                        </a:t>
            </a:r>
            <a:r>
              <a:rPr lang="en-US" sz="3200" dirty="0"/>
              <a:t>Causes of Guilt</a:t>
            </a:r>
          </a:p>
          <a:p>
            <a:pPr marL="514350" indent="-514350">
              <a:buAutoNum type="arabicPeriod"/>
            </a:pPr>
            <a:r>
              <a:rPr lang="en-US" sz="3200" dirty="0"/>
              <a:t>Sin</a:t>
            </a:r>
          </a:p>
          <a:p>
            <a:pPr marL="457200" indent="-457200">
              <a:buAutoNum type="arabicPeriod"/>
            </a:pPr>
            <a:r>
              <a:rPr lang="en-US" sz="3200" dirty="0"/>
              <a:t>Conditioning </a:t>
            </a:r>
          </a:p>
          <a:p>
            <a:pPr marL="0" indent="0">
              <a:buNone/>
            </a:pPr>
            <a:r>
              <a:rPr lang="en-US" sz="3200" dirty="0"/>
              <a:t>     </a:t>
            </a:r>
            <a:r>
              <a:rPr lang="en-US" sz="2800" dirty="0"/>
              <a:t>The Bible talks about proper conditioning in Proverbs 22:6. </a:t>
            </a:r>
          </a:p>
          <a:p>
            <a:pPr marL="0" indent="0">
              <a:buNone/>
            </a:pPr>
            <a:r>
              <a:rPr lang="en-US" sz="3200" dirty="0">
                <a:solidFill>
                  <a:schemeClr val="accent1"/>
                </a:solidFill>
              </a:rPr>
              <a:t>3.</a:t>
            </a:r>
            <a:r>
              <a:rPr lang="en-US" sz="2800" dirty="0"/>
              <a:t>  We can be conditioned for guilt.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475558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E6E597-E989-387F-F1B5-000FA9D6BE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From Worry To Happiness</a:t>
            </a:r>
            <a:br>
              <a:rPr lang="en-US" dirty="0"/>
            </a:br>
            <a:r>
              <a:rPr lang="en-US" dirty="0"/>
              <a:t>                        Lesson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CC282C4-2AC7-D410-6CBE-C229B421A1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                                   </a:t>
            </a:r>
            <a:r>
              <a:rPr lang="en-US" sz="2800" dirty="0"/>
              <a:t>The Answer to Guilt</a:t>
            </a:r>
          </a:p>
          <a:p>
            <a:r>
              <a:rPr lang="en-US" sz="2800" dirty="0"/>
              <a:t>The answer is Jesus.</a:t>
            </a:r>
          </a:p>
          <a:p>
            <a:pPr marL="228600" lvl="1" indent="0">
              <a:buNone/>
            </a:pPr>
            <a:r>
              <a:rPr lang="en-US" sz="2800" dirty="0"/>
              <a:t>(Isaiah 53:5; Jeremiah 31:34; Titus 2:14; 1 Peter 1:18-19)</a:t>
            </a:r>
          </a:p>
          <a:p>
            <a:pPr marL="0" indent="0">
              <a:buNone/>
            </a:pPr>
            <a:r>
              <a:rPr lang="en-US" sz="2800" dirty="0"/>
              <a:t>     Jesus died for us.  God does not remember sin.</a:t>
            </a:r>
          </a:p>
          <a:p>
            <a:pPr marL="0" indent="0">
              <a:buNone/>
            </a:pPr>
            <a:r>
              <a:rPr lang="en-US" sz="2800" dirty="0"/>
              <a:t>     We are raised in </a:t>
            </a:r>
            <a:r>
              <a:rPr lang="en-US" sz="2800" u="sng" dirty="0"/>
              <a:t>newness of life</a:t>
            </a:r>
            <a:r>
              <a:rPr lang="en-US" sz="2800" dirty="0"/>
              <a:t>.</a:t>
            </a:r>
            <a:r>
              <a:rPr lang="en-US" sz="2800" u="sng" dirty="0"/>
              <a:t> </a:t>
            </a:r>
          </a:p>
          <a:p>
            <a:pPr marL="0" indent="0">
              <a:buNone/>
            </a:pPr>
            <a:r>
              <a:rPr lang="en-US" sz="2800" dirty="0"/>
              <a:t>     We are redeemed.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366515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3D309F-CC16-8FDD-A7B6-1109D8A3B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From Worry To Happiness</a:t>
            </a:r>
            <a:br>
              <a:rPr lang="en-US" dirty="0"/>
            </a:br>
            <a:r>
              <a:rPr lang="en-US" dirty="0"/>
              <a:t>                        Lesson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D2D862-084B-51D4-E986-FF1ADB0AF79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                                  </a:t>
            </a:r>
            <a:r>
              <a:rPr lang="en-US" sz="3200" dirty="0"/>
              <a:t>Looking at Psalm 103</a:t>
            </a:r>
          </a:p>
          <a:p>
            <a:pPr marL="0" indent="0">
              <a:buNone/>
            </a:pPr>
            <a:r>
              <a:rPr lang="en-US" sz="2800" dirty="0"/>
              <a:t>*Who forgives all your iniquities</a:t>
            </a:r>
          </a:p>
          <a:p>
            <a:pPr marL="0" indent="0">
              <a:buNone/>
            </a:pPr>
            <a:r>
              <a:rPr lang="en-US" sz="2800" dirty="0"/>
              <a:t>*Who redeems your life from destruction</a:t>
            </a:r>
          </a:p>
          <a:p>
            <a:pPr marL="0" indent="0">
              <a:buNone/>
            </a:pPr>
            <a:r>
              <a:rPr lang="en-US" sz="2800" dirty="0"/>
              <a:t>*Slow to anger and abounding in mercy</a:t>
            </a:r>
          </a:p>
          <a:p>
            <a:pPr marL="0" indent="0">
              <a:buNone/>
            </a:pPr>
            <a:r>
              <a:rPr lang="en-US" sz="2800" dirty="0"/>
              <a:t>*As far as east is from west, So far has He removed our</a:t>
            </a:r>
          </a:p>
          <a:p>
            <a:pPr marL="0" indent="0">
              <a:buNone/>
            </a:pPr>
            <a:r>
              <a:rPr lang="en-US" sz="2800" dirty="0"/>
              <a:t> transgressions from us. 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69184423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3E916E-4C3E-B77E-A195-8FE7E277E5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From Worry To Happiness</a:t>
            </a:r>
            <a:br>
              <a:rPr lang="en-US" dirty="0"/>
            </a:br>
            <a:r>
              <a:rPr lang="en-US" dirty="0"/>
              <a:t>                        Lesson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2F7644E-EE6F-5C67-6C52-0764752486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800" dirty="0"/>
              <a:t>                             </a:t>
            </a:r>
            <a:r>
              <a:rPr lang="en-US" sz="3200" dirty="0"/>
              <a:t>Dealing with Regret</a:t>
            </a:r>
            <a:endParaRPr lang="en-US" sz="2800" dirty="0"/>
          </a:p>
          <a:p>
            <a:pPr marL="0" indent="0">
              <a:buNone/>
            </a:pPr>
            <a:r>
              <a:rPr lang="en-US" sz="2800" dirty="0"/>
              <a:t>                 The thief on the cross (Luke 23:43)</a:t>
            </a: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2800" dirty="0"/>
              <a:t>Did he have regrets?</a:t>
            </a:r>
          </a:p>
          <a:p>
            <a:pPr marL="0" indent="0">
              <a:buNone/>
            </a:pPr>
            <a:endParaRPr lang="en-US" sz="1200" dirty="0"/>
          </a:p>
          <a:p>
            <a:pPr marL="0" indent="0">
              <a:buNone/>
            </a:pPr>
            <a:r>
              <a:rPr lang="en-US" sz="2800" dirty="0"/>
              <a:t>Did his regrets bring him to a relationship</a:t>
            </a:r>
          </a:p>
          <a:p>
            <a:pPr marL="0" indent="0">
              <a:buNone/>
            </a:pPr>
            <a:r>
              <a:rPr lang="en-US" sz="2800" dirty="0"/>
              <a:t>with Jesus?   </a:t>
            </a:r>
          </a:p>
        </p:txBody>
      </p:sp>
      <p:pic>
        <p:nvPicPr>
          <p:cNvPr id="1026" name="Picture 2" descr="The Thief - GoodSalt">
            <a:extLst>
              <a:ext uri="{FF2B5EF4-FFF2-40B4-BE49-F238E27FC236}">
                <a16:creationId xmlns:a16="http://schemas.microsoft.com/office/drawing/2014/main" id="{852E9471-A811-DD9B-87F1-2AA984FAF14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25000" y="4404360"/>
            <a:ext cx="2667000" cy="2453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410795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53D2A1F-9E48-9B03-2F52-9C0C442D5A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From Worry To Happiness</a:t>
            </a:r>
            <a:br>
              <a:rPr lang="en-US" dirty="0"/>
            </a:br>
            <a:r>
              <a:rPr lang="en-US" dirty="0"/>
              <a:t>                        Lesson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982B92B-DAE7-7490-2E62-26F888EFEC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94390" y="2051501"/>
            <a:ext cx="9486690" cy="3926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                         Dealing With Regret</a:t>
            </a:r>
          </a:p>
          <a:p>
            <a:pPr marL="0" indent="0">
              <a:buNone/>
            </a:pPr>
            <a:r>
              <a:rPr lang="en-US" sz="3200" dirty="0"/>
              <a:t>                          Peter Denies Jesus</a:t>
            </a:r>
          </a:p>
          <a:p>
            <a:pPr marL="0" indent="0">
              <a:buNone/>
            </a:pPr>
            <a:r>
              <a:rPr lang="en-US" sz="3200" dirty="0"/>
              <a:t>           </a:t>
            </a:r>
            <a:r>
              <a:rPr lang="en-US" sz="2800" dirty="0"/>
              <a:t>“But he denied it before them all, saying, </a:t>
            </a:r>
          </a:p>
          <a:p>
            <a:pPr marL="0" indent="0">
              <a:buNone/>
            </a:pPr>
            <a:r>
              <a:rPr lang="en-US" sz="2800" dirty="0"/>
              <a:t>              I do not know what you are saying.”</a:t>
            </a:r>
          </a:p>
          <a:p>
            <a:pPr marL="0" indent="0">
              <a:buNone/>
            </a:pPr>
            <a:r>
              <a:rPr lang="en-US" sz="2800" dirty="0"/>
              <a:t>                                Matthew 26:70</a:t>
            </a:r>
            <a:endParaRPr lang="en-US" sz="3200" dirty="0"/>
          </a:p>
        </p:txBody>
      </p:sp>
      <p:pic>
        <p:nvPicPr>
          <p:cNvPr id="1028" name="Picture 4" descr="The denial of Peter - Gospelimages">
            <a:extLst>
              <a:ext uri="{FF2B5EF4-FFF2-40B4-BE49-F238E27FC236}">
                <a16:creationId xmlns:a16="http://schemas.microsoft.com/office/drawing/2014/main" id="{E0DEB015-11B7-A23D-A972-A2FF7B478C9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42120" y="4709161"/>
            <a:ext cx="2829560" cy="21400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28644471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B866497-CB0C-DD52-2158-8C8E8D3A91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From Worry To Happiness</a:t>
            </a:r>
            <a:br>
              <a:rPr lang="en-US" dirty="0"/>
            </a:br>
            <a:r>
              <a:rPr lang="en-US" dirty="0"/>
              <a:t>                        Lesson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80F49A-48FF-22C1-13D3-FF5B6EF8A1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b="1" dirty="0"/>
              <a:t>                                   </a:t>
            </a:r>
            <a:r>
              <a:rPr lang="en-US" sz="2800" b="1" dirty="0"/>
              <a:t>The Addiction Cycle</a:t>
            </a:r>
          </a:p>
          <a:p>
            <a:pPr marL="0" indent="0">
              <a:buNone/>
            </a:pPr>
            <a:r>
              <a:rPr lang="en-US" sz="2800" b="1" dirty="0"/>
              <a:t>                                            Sin    </a:t>
            </a:r>
          </a:p>
          <a:p>
            <a:pPr marL="0" indent="0">
              <a:buNone/>
            </a:pPr>
            <a:r>
              <a:rPr lang="en-US" sz="2800" b="1" dirty="0"/>
              <a:t>                                                            </a:t>
            </a:r>
          </a:p>
          <a:p>
            <a:pPr marL="0" indent="0">
              <a:buNone/>
            </a:pPr>
            <a:r>
              <a:rPr lang="en-US" sz="2800" b="1" dirty="0"/>
              <a:t>                                                         Guilt &amp; Regret</a:t>
            </a:r>
          </a:p>
          <a:p>
            <a:pPr marL="0" indent="0">
              <a:buNone/>
            </a:pPr>
            <a:r>
              <a:rPr lang="en-US" sz="2800" b="1" dirty="0"/>
              <a:t>                                               </a:t>
            </a:r>
          </a:p>
          <a:p>
            <a:pPr marL="0" indent="0">
              <a:buNone/>
            </a:pPr>
            <a:r>
              <a:rPr lang="en-US" sz="2800" b="1" dirty="0"/>
              <a:t>                               Repentance                              </a:t>
            </a:r>
            <a:endParaRPr lang="en-US" sz="2400" b="1" dirty="0"/>
          </a:p>
        </p:txBody>
      </p:sp>
      <p:sp>
        <p:nvSpPr>
          <p:cNvPr id="5" name="Arrow: Right 4">
            <a:extLst>
              <a:ext uri="{FF2B5EF4-FFF2-40B4-BE49-F238E27FC236}">
                <a16:creationId xmlns:a16="http://schemas.microsoft.com/office/drawing/2014/main" id="{36BC8695-2864-9249-EC52-F78BA0D5E3ED}"/>
              </a:ext>
            </a:extLst>
          </p:cNvPr>
          <p:cNvSpPr/>
          <p:nvPr/>
        </p:nvSpPr>
        <p:spPr>
          <a:xfrm rot="2582108">
            <a:off x="6577873" y="3186684"/>
            <a:ext cx="978408" cy="484632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Left 5">
            <a:extLst>
              <a:ext uri="{FF2B5EF4-FFF2-40B4-BE49-F238E27FC236}">
                <a16:creationId xmlns:a16="http://schemas.microsoft.com/office/drawing/2014/main" id="{CB000DC2-72AA-5304-CE5E-305E9386C9D9}"/>
              </a:ext>
            </a:extLst>
          </p:cNvPr>
          <p:cNvSpPr/>
          <p:nvPr/>
        </p:nvSpPr>
        <p:spPr>
          <a:xfrm rot="19550777">
            <a:off x="6566756" y="4864940"/>
            <a:ext cx="978408" cy="625212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Arrow: Left 6">
            <a:extLst>
              <a:ext uri="{FF2B5EF4-FFF2-40B4-BE49-F238E27FC236}">
                <a16:creationId xmlns:a16="http://schemas.microsoft.com/office/drawing/2014/main" id="{9CE9F63A-9445-F7D3-2830-257BF78EFA99}"/>
              </a:ext>
            </a:extLst>
          </p:cNvPr>
          <p:cNvSpPr/>
          <p:nvPr/>
        </p:nvSpPr>
        <p:spPr>
          <a:xfrm rot="7509075">
            <a:off x="3914852" y="3643877"/>
            <a:ext cx="1348027" cy="716056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5385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4AEABE-D7D5-32DD-8BCF-B7AC36507C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From Worry To Happiness</a:t>
            </a:r>
            <a:br>
              <a:rPr lang="en-US" dirty="0"/>
            </a:br>
            <a:r>
              <a:rPr lang="en-US" dirty="0"/>
              <a:t>                        Lesson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E6EAE7-F0DA-00F8-1CFE-D9C02DFB1A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/>
              <a:t>                         Class Objectives</a:t>
            </a:r>
          </a:p>
          <a:p>
            <a:pPr marL="514350" indent="-514350">
              <a:buAutoNum type="arabicPeriod"/>
            </a:pPr>
            <a:r>
              <a:rPr lang="en-US" sz="3200" dirty="0"/>
              <a:t>Understand our God given emotions.</a:t>
            </a:r>
          </a:p>
          <a:p>
            <a:pPr marL="514350" indent="-514350">
              <a:buAutoNum type="arabicPeriod"/>
            </a:pPr>
            <a:r>
              <a:rPr lang="en-US" sz="3200" dirty="0"/>
              <a:t>Understand the nature of God.</a:t>
            </a:r>
          </a:p>
          <a:p>
            <a:pPr marL="514350" indent="-514350">
              <a:buAutoNum type="arabicPeriod"/>
            </a:pPr>
            <a:r>
              <a:rPr lang="en-US" sz="3200" dirty="0"/>
              <a:t>Gain coping skills and move toward happiness</a:t>
            </a:r>
          </a:p>
        </p:txBody>
      </p:sp>
    </p:spTree>
    <p:extLst>
      <p:ext uri="{BB962C8B-B14F-4D97-AF65-F5344CB8AC3E}">
        <p14:creationId xmlns:p14="http://schemas.microsoft.com/office/powerpoint/2010/main" val="11829102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1E4B42-612E-EE85-578D-4E488C1FA2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From Worry To Happiness</a:t>
            </a:r>
            <a:br>
              <a:rPr lang="en-US" dirty="0"/>
            </a:br>
            <a:r>
              <a:rPr lang="en-US" dirty="0"/>
              <a:t>                        Lesson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40BF46-04F3-BA68-F187-241F5F824A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Addiction originates in the brain’s reward system, particularly </a:t>
            </a:r>
          </a:p>
          <a:p>
            <a:pPr marL="0" indent="0">
              <a:buNone/>
            </a:pPr>
            <a:r>
              <a:rPr lang="en-US" dirty="0"/>
              <a:t> the </a:t>
            </a:r>
            <a:r>
              <a:rPr lang="en-US" u="sng" dirty="0"/>
              <a:t>nucleus </a:t>
            </a:r>
            <a:r>
              <a:rPr lang="en-US" u="sng" dirty="0" err="1"/>
              <a:t>accumbens</a:t>
            </a:r>
            <a:r>
              <a:rPr lang="en-US" dirty="0"/>
              <a:t>.  Flood of dopamine creates an intense</a:t>
            </a:r>
          </a:p>
          <a:p>
            <a:pPr marL="0" indent="0">
              <a:buNone/>
            </a:pPr>
            <a:r>
              <a:rPr lang="en-US" dirty="0"/>
              <a:t> feeling of pleasure, motivating the brain to repeat the behavior.</a:t>
            </a:r>
          </a:p>
          <a:p>
            <a:pPr marL="0" indent="0">
              <a:buNone/>
            </a:pPr>
            <a:r>
              <a:rPr lang="en-US" dirty="0"/>
              <a:t>Over time this disrupts the prefrontal cortex, which is responsible for </a:t>
            </a:r>
          </a:p>
          <a:p>
            <a:pPr marL="0" indent="0">
              <a:buNone/>
            </a:pPr>
            <a:r>
              <a:rPr lang="en-US" dirty="0"/>
              <a:t>decision making, and leads to a cycle of use </a:t>
            </a:r>
            <a:r>
              <a:rPr lang="en-US" u="sng" dirty="0"/>
              <a:t>despite negative </a:t>
            </a:r>
          </a:p>
          <a:p>
            <a:pPr marL="0" indent="0">
              <a:buNone/>
            </a:pPr>
            <a:r>
              <a:rPr lang="en-US" u="sng" dirty="0"/>
              <a:t>consequences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0026837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1C15A-7AA7-CCD5-DA53-C87DBBEDF1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 From Worry To Happiness</a:t>
            </a:r>
            <a:br>
              <a:rPr lang="en-US" dirty="0"/>
            </a:br>
            <a:r>
              <a:rPr lang="en-US" dirty="0"/>
              <a:t>                        Lesson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F403F6-181C-E904-5EE8-C9BDF0B084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               The area of the brain that has to do with addiction, the </a:t>
            </a:r>
          </a:p>
          <a:p>
            <a:pPr marL="0" indent="0">
              <a:buNone/>
            </a:pPr>
            <a:r>
              <a:rPr lang="en-US" dirty="0"/>
              <a:t>                nucleus </a:t>
            </a:r>
            <a:r>
              <a:rPr lang="en-US" dirty="0" err="1"/>
              <a:t>accumbens</a:t>
            </a:r>
            <a:r>
              <a:rPr lang="en-US" dirty="0"/>
              <a:t>, also has to do with the desire to </a:t>
            </a:r>
          </a:p>
          <a:p>
            <a:pPr marL="0" indent="0">
              <a:buNone/>
            </a:pPr>
            <a:r>
              <a:rPr lang="en-US" dirty="0"/>
              <a:t>                build things, create, paint a picture etc.……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1026" name="Picture 2" descr="Should I Sell My House Before Building A New One? | Bankrate">
            <a:extLst>
              <a:ext uri="{FF2B5EF4-FFF2-40B4-BE49-F238E27FC236}">
                <a16:creationId xmlns:a16="http://schemas.microsoft.com/office/drawing/2014/main" id="{EF369874-2835-0644-ED48-E3F1121317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7644" y="4088784"/>
            <a:ext cx="2450708" cy="21963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85 Fun Painting Ideas To Save You From ...">
            <a:extLst>
              <a:ext uri="{FF2B5EF4-FFF2-40B4-BE49-F238E27FC236}">
                <a16:creationId xmlns:a16="http://schemas.microsoft.com/office/drawing/2014/main" id="{49FBC3BB-47E8-A44A-2414-11B2C4CD66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1130" y="4123092"/>
            <a:ext cx="2952750" cy="1552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reationary gives adults a great excuse ...">
            <a:extLst>
              <a:ext uri="{FF2B5EF4-FFF2-40B4-BE49-F238E27FC236}">
                <a16:creationId xmlns:a16="http://schemas.microsoft.com/office/drawing/2014/main" id="{DBA457E7-7516-4FA2-85F4-576E392B67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5536" y="4125142"/>
            <a:ext cx="2705100" cy="16859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13838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C4D6A4-BF4B-DA77-79E3-2DD2D4B28A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From Worry To Happiness</a:t>
            </a:r>
            <a:br>
              <a:rPr lang="en-US" dirty="0"/>
            </a:br>
            <a:r>
              <a:rPr lang="en-US" dirty="0"/>
              <a:t>                        Lesson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4B54424-F3A6-9822-4EA2-A65183D5CC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                                      </a:t>
            </a:r>
            <a:r>
              <a:rPr lang="en-US" b="1" dirty="0"/>
              <a:t>IMPORTANT TONIGHT</a:t>
            </a:r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		You can not conquer your addiction by yourself.</a:t>
            </a:r>
          </a:p>
          <a:p>
            <a:pPr marL="0" indent="0">
              <a:buNone/>
            </a:pPr>
            <a:r>
              <a:rPr lang="en-US" b="1" dirty="0"/>
              <a:t>		You must have help from a person or a group of people.</a:t>
            </a:r>
          </a:p>
          <a:p>
            <a:pPr marL="0" indent="0">
              <a:buNone/>
            </a:pPr>
            <a:r>
              <a:rPr lang="en-US" b="1" dirty="0"/>
              <a:t>		Sometimes professional help. </a:t>
            </a:r>
          </a:p>
        </p:txBody>
      </p:sp>
    </p:spTree>
    <p:extLst>
      <p:ext uri="{BB962C8B-B14F-4D97-AF65-F5344CB8AC3E}">
        <p14:creationId xmlns:p14="http://schemas.microsoft.com/office/powerpoint/2010/main" val="29375772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88FF1B-3396-8738-1E4A-8642D2AF51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From Worry To Happiness</a:t>
            </a:r>
            <a:br>
              <a:rPr lang="en-US" dirty="0"/>
            </a:br>
            <a:r>
              <a:rPr lang="en-US" dirty="0"/>
              <a:t>                        Lesson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C3DC74-869D-71F2-04C1-6981F29030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                </a:t>
            </a:r>
          </a:p>
          <a:p>
            <a:pPr marL="0" indent="0">
              <a:buNone/>
            </a:pPr>
            <a:r>
              <a:rPr lang="en-US" dirty="0"/>
              <a:t>           “For we do not have a High Priest who cannot sympathize </a:t>
            </a:r>
          </a:p>
          <a:p>
            <a:pPr marL="0" indent="0">
              <a:buNone/>
            </a:pPr>
            <a:r>
              <a:rPr lang="en-US" dirty="0"/>
              <a:t>            with our weaknesses, but was in all points tempted as </a:t>
            </a:r>
          </a:p>
          <a:p>
            <a:pPr marL="0" indent="0">
              <a:buNone/>
            </a:pPr>
            <a:r>
              <a:rPr lang="en-US" dirty="0"/>
              <a:t>            are, yet without sin.”</a:t>
            </a:r>
          </a:p>
          <a:p>
            <a:pPr marL="0" indent="0">
              <a:buNone/>
            </a:pPr>
            <a:r>
              <a:rPr lang="en-US" dirty="0"/>
              <a:t>                                          Hebrews 4:15</a:t>
            </a:r>
          </a:p>
        </p:txBody>
      </p:sp>
    </p:spTree>
    <p:extLst>
      <p:ext uri="{BB962C8B-B14F-4D97-AF65-F5344CB8AC3E}">
        <p14:creationId xmlns:p14="http://schemas.microsoft.com/office/powerpoint/2010/main" val="8979532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9B6DF-9AD9-2C8F-DE8A-AC0320056A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From Worry To Happiness</a:t>
            </a:r>
            <a:br>
              <a:rPr lang="en-US" dirty="0"/>
            </a:br>
            <a:r>
              <a:rPr lang="en-US" dirty="0"/>
              <a:t>                        Lesson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2E7E70-BCC3-D716-BF38-6D466101AB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                             Helpful Steps to Conquer Addiction</a:t>
            </a:r>
          </a:p>
          <a:p>
            <a:pPr marL="0" indent="0">
              <a:buNone/>
            </a:pPr>
            <a:r>
              <a:rPr lang="en-US" dirty="0"/>
              <a:t>                  1. Love and community are Christian principles.</a:t>
            </a:r>
          </a:p>
          <a:p>
            <a:pPr marL="0" indent="0">
              <a:buNone/>
            </a:pPr>
            <a:r>
              <a:rPr lang="en-US" dirty="0"/>
              <a:t>                  2. Prayer provides guidance. </a:t>
            </a:r>
          </a:p>
          <a:p>
            <a:pPr marL="0" indent="0">
              <a:buNone/>
            </a:pPr>
            <a:r>
              <a:rPr lang="en-US" dirty="0"/>
              <a:t>                  3. God is always there for you.</a:t>
            </a:r>
          </a:p>
          <a:p>
            <a:pPr marL="0" indent="0">
              <a:buNone/>
            </a:pPr>
            <a:r>
              <a:rPr lang="en-US" dirty="0"/>
              <a:t>                 4. Focus on God’s word. </a:t>
            </a:r>
          </a:p>
          <a:p>
            <a:pPr marL="0" indent="0">
              <a:buNone/>
            </a:pPr>
            <a:r>
              <a:rPr lang="en-US" dirty="0"/>
              <a:t>                                  James 4:7     Matthew 26:41      </a:t>
            </a:r>
          </a:p>
        </p:txBody>
      </p:sp>
    </p:spTree>
    <p:extLst>
      <p:ext uri="{BB962C8B-B14F-4D97-AF65-F5344CB8AC3E}">
        <p14:creationId xmlns:p14="http://schemas.microsoft.com/office/powerpoint/2010/main" val="172336824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1F8D0-A412-7FF4-3A61-4CC4FC2ADB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From Worry To Happiness</a:t>
            </a:r>
            <a:br>
              <a:rPr lang="en-US" dirty="0"/>
            </a:br>
            <a:r>
              <a:rPr lang="en-US" dirty="0"/>
              <a:t>                        Lesson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3C6244-9A57-1727-CD34-3E2BABCFD54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dirty="0"/>
              <a:t>         </a:t>
            </a:r>
          </a:p>
          <a:p>
            <a:pPr marL="0" indent="0">
              <a:buNone/>
            </a:pPr>
            <a:r>
              <a:rPr lang="en-US" sz="3200" dirty="0"/>
              <a:t> Our feelings come from our brain taking in outside </a:t>
            </a:r>
          </a:p>
          <a:p>
            <a:pPr marL="0" indent="0">
              <a:buNone/>
            </a:pPr>
            <a:r>
              <a:rPr lang="en-US" sz="3200" dirty="0"/>
              <a:t> </a:t>
            </a:r>
            <a:r>
              <a:rPr lang="en-US" sz="3200" u="sng" dirty="0"/>
              <a:t>stimuli</a:t>
            </a:r>
            <a:r>
              <a:rPr lang="en-US" sz="3200" dirty="0"/>
              <a:t> and trying to handle what is coming in. </a:t>
            </a:r>
          </a:p>
          <a:p>
            <a:pPr marL="0" indent="0">
              <a:buNone/>
            </a:pPr>
            <a:r>
              <a:rPr lang="en-US" sz="3200" dirty="0"/>
              <a:t> So, WE DO NOT have to be mad at the driver that </a:t>
            </a:r>
          </a:p>
          <a:p>
            <a:pPr marL="0" indent="0">
              <a:buNone/>
            </a:pPr>
            <a:r>
              <a:rPr lang="en-US" sz="3200" dirty="0"/>
              <a:t> cuts us off on the highway.                                  </a:t>
            </a:r>
          </a:p>
          <a:p>
            <a:pPr marL="0" indent="0">
              <a:buNone/>
            </a:pP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9421983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684992-D06A-4A04-1673-3C5E204F4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From Worry To Happiness</a:t>
            </a:r>
            <a:br>
              <a:rPr lang="en-US" dirty="0"/>
            </a:br>
            <a:r>
              <a:rPr lang="en-US" dirty="0"/>
              <a:t>                        Lesson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201844-EF2C-8563-09E9-F21238F287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3200" dirty="0"/>
              <a:t>                To quote one of our preachers;</a:t>
            </a:r>
          </a:p>
          <a:p>
            <a:pPr marL="0" indent="0">
              <a:buNone/>
            </a:pPr>
            <a:r>
              <a:rPr lang="en-US" sz="3200" dirty="0"/>
              <a:t>       Boston was right, “it’s more than a feeling” </a:t>
            </a:r>
          </a:p>
          <a:p>
            <a:pPr marL="0" indent="0">
              <a:buNone/>
            </a:pPr>
            <a:r>
              <a:rPr lang="en-US" sz="3200" dirty="0"/>
              <a:t>         </a:t>
            </a:r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4" name="Picture 2" descr="Boston sticker logo rock band weatherproof bumper vinyl decal">
            <a:extLst>
              <a:ext uri="{FF2B5EF4-FFF2-40B4-BE49-F238E27FC236}">
                <a16:creationId xmlns:a16="http://schemas.microsoft.com/office/drawing/2014/main" id="{B1A8F331-0532-1751-0822-BC1032DC5E0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24350" y="3757305"/>
            <a:ext cx="3543299" cy="2753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14985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5E477-D1A5-610D-116E-44CE4FD861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  From Worry To Happiness</a:t>
            </a:r>
            <a:br>
              <a:rPr lang="en-US" dirty="0"/>
            </a:br>
            <a:r>
              <a:rPr lang="en-US" dirty="0"/>
              <a:t>                        Lesson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A5D3D3B-D7E8-AF9F-3B5E-E2A0ABE0C5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                                    </a:t>
            </a:r>
            <a:r>
              <a:rPr lang="en-US" sz="2800" dirty="0"/>
              <a:t>Why are we on the Earth ?</a:t>
            </a:r>
          </a:p>
          <a:p>
            <a:pPr marL="0" indent="0">
              <a:buNone/>
            </a:pPr>
            <a:r>
              <a:rPr lang="en-US" sz="2800" dirty="0"/>
              <a:t>                                        Isaiah 43:7</a:t>
            </a:r>
          </a:p>
          <a:p>
            <a:pPr marL="0" indent="0">
              <a:buNone/>
            </a:pPr>
            <a:r>
              <a:rPr lang="en-US" sz="2800" dirty="0"/>
              <a:t>              “Everyone who is called by My name, Whom</a:t>
            </a:r>
          </a:p>
          <a:p>
            <a:pPr marL="0" indent="0">
              <a:buNone/>
            </a:pPr>
            <a:r>
              <a:rPr lang="en-US" sz="2800" dirty="0"/>
              <a:t>                I have created for My glory; I have formed</a:t>
            </a:r>
          </a:p>
          <a:p>
            <a:pPr marL="0" indent="0">
              <a:buNone/>
            </a:pPr>
            <a:r>
              <a:rPr lang="en-US" sz="2800" dirty="0"/>
              <a:t>                him, yes, I have formed him.”</a:t>
            </a:r>
          </a:p>
          <a:p>
            <a:pPr marL="0" indent="0">
              <a:buNone/>
            </a:pPr>
            <a:r>
              <a:rPr lang="en-US" sz="2400" dirty="0"/>
              <a:t>         </a:t>
            </a:r>
          </a:p>
        </p:txBody>
      </p:sp>
    </p:spTree>
    <p:extLst>
      <p:ext uri="{BB962C8B-B14F-4D97-AF65-F5344CB8AC3E}">
        <p14:creationId xmlns:p14="http://schemas.microsoft.com/office/powerpoint/2010/main" val="2429682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6C2FCE-E6C7-DD1B-89BE-83C607B82F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From Worry To Happiness</a:t>
            </a:r>
            <a:br>
              <a:rPr lang="en-US" dirty="0"/>
            </a:br>
            <a:r>
              <a:rPr lang="en-US" dirty="0"/>
              <a:t>                        Lesson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A50B41-0E5B-ADFD-F59A-5ADC7429C5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7710" y="2160016"/>
            <a:ext cx="10006192" cy="3926152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solidFill>
                  <a:schemeClr val="accent2"/>
                </a:solidFill>
              </a:rPr>
              <a:t>A. </a:t>
            </a:r>
            <a:r>
              <a:rPr lang="en-US" sz="2400" dirty="0"/>
              <a:t>Percent of adults with regular feelings of worry, nervousness,</a:t>
            </a:r>
          </a:p>
          <a:p>
            <a:pPr marL="0" indent="0">
              <a:buNone/>
            </a:pPr>
            <a:r>
              <a:rPr lang="en-US" sz="2400" dirty="0"/>
              <a:t>      or anxiety. – </a:t>
            </a:r>
            <a:r>
              <a:rPr lang="en-US" sz="2400"/>
              <a:t>12.5%</a:t>
            </a:r>
          </a:p>
          <a:p>
            <a:pPr marL="457200" indent="-457200">
              <a:buAutoNum type="alphaUcPeriod" startAt="2"/>
            </a:pPr>
            <a:r>
              <a:rPr lang="en-US" sz="2400"/>
              <a:t>Percentage </a:t>
            </a:r>
            <a:r>
              <a:rPr lang="en-US" sz="2400" dirty="0"/>
              <a:t>of adults with regular depression. – 5% </a:t>
            </a:r>
          </a:p>
          <a:p>
            <a:pPr marL="457200" indent="-457200">
              <a:buAutoNum type="alphaUcPeriod" startAt="2"/>
            </a:pPr>
            <a:r>
              <a:rPr lang="en-US" sz="2400" dirty="0"/>
              <a:t>Percentage of doctor visits with Mental Disorder diagnosis. –  57%</a:t>
            </a:r>
          </a:p>
          <a:p>
            <a:pPr marL="457200" indent="-457200">
              <a:buAutoNum type="alphaUcPeriod" startAt="2"/>
            </a:pPr>
            <a:r>
              <a:rPr lang="en-US" sz="2400" dirty="0"/>
              <a:t>Number of suicides. 2024 Data – 48,821</a:t>
            </a:r>
          </a:p>
          <a:p>
            <a:pPr marL="0" indent="0">
              <a:buNone/>
            </a:pPr>
            <a:r>
              <a:rPr lang="en-US" dirty="0"/>
              <a:t>                           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885244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21E728-DD28-59DF-87AC-852C092F9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From Worry To Happiness</a:t>
            </a:r>
            <a:br>
              <a:rPr lang="en-US" dirty="0"/>
            </a:br>
            <a:r>
              <a:rPr lang="en-US" dirty="0"/>
              <a:t>                        Lesson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4C74A7-80D3-3BF7-CCE7-B1AB490FA4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                                     </a:t>
            </a:r>
            <a:r>
              <a:rPr lang="en-US" sz="3200" dirty="0"/>
              <a:t>The Human Brain </a:t>
            </a:r>
          </a:p>
          <a:p>
            <a:r>
              <a:rPr lang="en-US" sz="3200" dirty="0"/>
              <a:t> </a:t>
            </a:r>
            <a:r>
              <a:rPr lang="en-US" sz="2800" dirty="0"/>
              <a:t>At every moment, our brain orchestrates a</a:t>
            </a:r>
          </a:p>
          <a:p>
            <a:pPr marL="0" indent="0">
              <a:buNone/>
            </a:pPr>
            <a:r>
              <a:rPr lang="en-US" sz="2800" dirty="0"/>
              <a:t>   complex symphony of perfectly coordinated </a:t>
            </a:r>
          </a:p>
          <a:p>
            <a:pPr marL="0" indent="0">
              <a:buNone/>
            </a:pPr>
            <a:r>
              <a:rPr lang="en-US" sz="2800" dirty="0"/>
              <a:t>   signals across billions of neurons and</a:t>
            </a:r>
          </a:p>
          <a:p>
            <a:pPr marL="0" indent="0">
              <a:buNone/>
            </a:pPr>
            <a:r>
              <a:rPr lang="en-US" sz="2800" dirty="0"/>
              <a:t>   trillions of synapses.</a:t>
            </a:r>
          </a:p>
          <a:p>
            <a:pPr marL="0" indent="0">
              <a:buNone/>
            </a:pPr>
            <a:r>
              <a:rPr lang="en-US" sz="3200" dirty="0"/>
              <a:t>  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7712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67F762-A081-ED82-BAFE-3359C18945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From Worry To Happiness</a:t>
            </a:r>
            <a:br>
              <a:rPr lang="en-US" dirty="0"/>
            </a:br>
            <a:r>
              <a:rPr lang="en-US" dirty="0"/>
              <a:t>                        Lesson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F2C7555-AE34-F954-6E81-BC6CF9ECEC1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                  </a:t>
            </a:r>
            <a:r>
              <a:rPr lang="en-US" sz="2800" dirty="0"/>
              <a:t>Pattern of Stress &amp; Worry in The Bain</a:t>
            </a:r>
          </a:p>
          <a:p>
            <a:pPr marL="0" indent="0">
              <a:buNone/>
            </a:pPr>
            <a:r>
              <a:rPr lang="en-US" sz="2400" dirty="0"/>
              <a:t>1</a:t>
            </a:r>
            <a:r>
              <a:rPr lang="en-US" sz="2400" baseline="30000" dirty="0"/>
              <a:t>st</a:t>
            </a:r>
            <a:r>
              <a:rPr lang="en-US" sz="2400" dirty="0"/>
              <a:t>    The Amygdala detects a threat. </a:t>
            </a:r>
          </a:p>
          <a:p>
            <a:pPr marL="0" indent="0">
              <a:buNone/>
            </a:pPr>
            <a:r>
              <a:rPr lang="en-US" sz="2400" dirty="0"/>
              <a:t>2</a:t>
            </a:r>
            <a:r>
              <a:rPr lang="en-US" sz="2400" baseline="30000" dirty="0"/>
              <a:t>nd  </a:t>
            </a:r>
            <a:r>
              <a:rPr lang="en-US" sz="2400" dirty="0"/>
              <a:t> Amygdala sends an alarm to other parts of the brain. </a:t>
            </a:r>
          </a:p>
          <a:p>
            <a:pPr marL="0" indent="0">
              <a:buNone/>
            </a:pPr>
            <a:r>
              <a:rPr lang="en-US" sz="2400" dirty="0"/>
              <a:t>3</a:t>
            </a:r>
            <a:r>
              <a:rPr lang="en-US" sz="2400" baseline="30000" dirty="0"/>
              <a:t>rd</a:t>
            </a:r>
            <a:r>
              <a:rPr lang="en-US" sz="2400" dirty="0"/>
              <a:t>  The Hypothalamus relays the signal to the brain’s</a:t>
            </a:r>
          </a:p>
          <a:p>
            <a:pPr marL="0" indent="0">
              <a:buNone/>
            </a:pPr>
            <a:r>
              <a:rPr lang="en-US" sz="2400" dirty="0"/>
              <a:t>        stress response system.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03606709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BC3B53-F93C-37A0-44E4-35DF3FE1DB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8B7600-3100-CD15-4F1F-C9E4F0E0A8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From Worry To Happiness</a:t>
            </a:r>
            <a:br>
              <a:rPr lang="en-US" dirty="0"/>
            </a:br>
            <a:r>
              <a:rPr lang="en-US" dirty="0"/>
              <a:t>                        Lesson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207037-CD9B-2F83-8545-1392F97A7FF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                  </a:t>
            </a:r>
            <a:r>
              <a:rPr lang="en-US" sz="2800" dirty="0"/>
              <a:t>Pattern of Stress &amp; Worry In The Brain</a:t>
            </a:r>
          </a:p>
          <a:p>
            <a:pPr marL="0" indent="0">
              <a:buNone/>
            </a:pPr>
            <a:r>
              <a:rPr lang="en-US" sz="2400" dirty="0"/>
              <a:t>4</a:t>
            </a:r>
            <a:r>
              <a:rPr lang="en-US" sz="2400" baseline="30000" dirty="0"/>
              <a:t>th</a:t>
            </a:r>
            <a:r>
              <a:rPr lang="en-US" sz="2400" dirty="0"/>
              <a:t>   The brain releases Cortisol and Adrenaline. </a:t>
            </a:r>
          </a:p>
          <a:p>
            <a:pPr marL="0" indent="0">
              <a:buNone/>
            </a:pPr>
            <a:r>
              <a:rPr lang="en-US" sz="2400" dirty="0"/>
              <a:t>5</a:t>
            </a:r>
            <a:r>
              <a:rPr lang="en-US" sz="2400" baseline="30000" dirty="0"/>
              <a:t>th</a:t>
            </a:r>
            <a:r>
              <a:rPr lang="en-US" sz="2400" dirty="0"/>
              <a:t>   The body’s organs respond to the hormones, increasing</a:t>
            </a:r>
          </a:p>
          <a:p>
            <a:pPr marL="0" indent="0">
              <a:buNone/>
            </a:pPr>
            <a:r>
              <a:rPr lang="en-US" sz="2400" dirty="0"/>
              <a:t>        heart rate and breathing rate.</a:t>
            </a:r>
          </a:p>
          <a:p>
            <a:pPr marL="0" indent="0">
              <a:buNone/>
            </a:pPr>
            <a:r>
              <a:rPr lang="en-US" sz="2400" dirty="0"/>
              <a:t>6</a:t>
            </a:r>
            <a:r>
              <a:rPr lang="en-US" sz="2400" baseline="30000" dirty="0"/>
              <a:t>th</a:t>
            </a:r>
            <a:r>
              <a:rPr lang="en-US" sz="2400" dirty="0"/>
              <a:t>   The brain attempts to put the threat into context by </a:t>
            </a:r>
          </a:p>
          <a:p>
            <a:pPr marL="0" indent="0">
              <a:buNone/>
            </a:pPr>
            <a:r>
              <a:rPr lang="en-US" sz="2400" dirty="0"/>
              <a:t>        drawing on past experiences. </a:t>
            </a:r>
          </a:p>
        </p:txBody>
      </p:sp>
    </p:spTree>
    <p:extLst>
      <p:ext uri="{BB962C8B-B14F-4D97-AF65-F5344CB8AC3E}">
        <p14:creationId xmlns:p14="http://schemas.microsoft.com/office/powerpoint/2010/main" val="30563037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063893D-FC6A-30D0-B05F-3234FE3EB8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       From Worry To Happiness</a:t>
            </a:r>
            <a:br>
              <a:rPr lang="en-US" dirty="0"/>
            </a:br>
            <a:r>
              <a:rPr lang="en-US" dirty="0"/>
              <a:t>                        Lesson 2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1BDEC5-BC47-3BCE-6BA9-DC063C3FD22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87710" y="2160016"/>
            <a:ext cx="10290864" cy="392615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400" dirty="0"/>
              <a:t>                             </a:t>
            </a:r>
            <a:r>
              <a:rPr lang="en-US" sz="2800" dirty="0"/>
              <a:t>The Bible Has The Answers</a:t>
            </a:r>
          </a:p>
          <a:p>
            <a:pPr marL="0" indent="0">
              <a:buNone/>
            </a:pPr>
            <a:r>
              <a:rPr lang="en-US" sz="2800" dirty="0"/>
              <a:t>Marriages		The Boss			Good works</a:t>
            </a:r>
          </a:p>
          <a:p>
            <a:pPr marL="0" indent="0">
              <a:buNone/>
            </a:pPr>
            <a:r>
              <a:rPr lang="en-US" sz="2800" dirty="0"/>
              <a:t>Parenting		Employees			Abstaining from evil</a:t>
            </a:r>
          </a:p>
          <a:p>
            <a:pPr marL="0" indent="0">
              <a:buNone/>
            </a:pPr>
            <a:r>
              <a:rPr lang="en-US" sz="2800" dirty="0"/>
              <a:t>Friends		Siblings			Stewardship</a:t>
            </a:r>
          </a:p>
          <a:p>
            <a:pPr marL="0" indent="0">
              <a:buNone/>
            </a:pPr>
            <a:r>
              <a:rPr lang="en-US" sz="2800" dirty="0"/>
              <a:t>Enemies		Fellow Christians	Salvation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173153839"/>
      </p:ext>
    </p:extLst>
  </p:cSld>
  <p:clrMapOvr>
    <a:masterClrMapping/>
  </p:clrMapOvr>
</p:sld>
</file>

<file path=ppt/theme/theme1.xml><?xml version="1.0" encoding="utf-8"?>
<a:theme xmlns:a="http://schemas.openxmlformats.org/drawingml/2006/main" name="Vappr Trail">
  <a:themeElements>
    <a:clrScheme name="Interweave-R1">
      <a:dk1>
        <a:srgbClr val="000000"/>
      </a:dk1>
      <a:lt1>
        <a:srgbClr val="FFFFFF"/>
      </a:lt1>
      <a:dk2>
        <a:srgbClr val="292C2D"/>
      </a:dk2>
      <a:lt2>
        <a:srgbClr val="DDDEDD"/>
      </a:lt2>
      <a:accent1>
        <a:srgbClr val="0BA5E8"/>
      </a:accent1>
      <a:accent2>
        <a:srgbClr val="5066E1"/>
      </a:accent2>
      <a:accent3>
        <a:srgbClr val="894EC0"/>
      </a:accent3>
      <a:accent4>
        <a:srgbClr val="E54196"/>
      </a:accent4>
      <a:accent5>
        <a:srgbClr val="BE4449"/>
      </a:accent5>
      <a:accent6>
        <a:srgbClr val="F55822"/>
      </a:accent6>
      <a:hlink>
        <a:srgbClr val="C22DD8"/>
      </a:hlink>
      <a:folHlink>
        <a:srgbClr val="737F82"/>
      </a:folHlink>
    </a:clrScheme>
    <a:fontScheme name="Interweave">
      <a:majorFont>
        <a:latin typeface="Neue Haas Grotesk Text Pro"/>
        <a:ea typeface=""/>
        <a:cs typeface=""/>
      </a:majorFont>
      <a:minorFont>
        <a:latin typeface="Neue Haas Grotesk Text Pr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pr Trail" id="{9C2A7022-FEBA-446D-A108-BF8FFE4D8C93}" vid="{6CEDB495-A2D5-407B-827B-31A152F4A8FB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Vappr Trail</Template>
  <TotalTime>1753</TotalTime>
  <Words>1604</Words>
  <Application>Microsoft Office PowerPoint</Application>
  <PresentationFormat>Widescreen</PresentationFormat>
  <Paragraphs>218</Paragraphs>
  <Slides>36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36</vt:i4>
      </vt:variant>
    </vt:vector>
  </HeadingPairs>
  <TitlesOfParts>
    <vt:vector size="40" baseType="lpstr">
      <vt:lpstr>Aharoni</vt:lpstr>
      <vt:lpstr>Arial</vt:lpstr>
      <vt:lpstr>Neue Haas Grotesk Text Pro</vt:lpstr>
      <vt:lpstr>Vappr Trail</vt:lpstr>
      <vt:lpstr>PowerPoint Presentation</vt:lpstr>
      <vt:lpstr>         From Worry To Happiness                         Lesson 2</vt:lpstr>
      <vt:lpstr>       From Worry To Happiness                         Lesson 2</vt:lpstr>
      <vt:lpstr>          From Worry To Happiness                         Lesson 2</vt:lpstr>
      <vt:lpstr>        From Worry To Happiness                         Lesson 2</vt:lpstr>
      <vt:lpstr>        From Worry To Happiness                         Lesson 2</vt:lpstr>
      <vt:lpstr>        From Worry To Happiness                         Lesson 2</vt:lpstr>
      <vt:lpstr>        From Worry To Happiness                         Lesson 1</vt:lpstr>
      <vt:lpstr>        From Worry To Happiness                         Lesson 2</vt:lpstr>
      <vt:lpstr>        From Worry To Happiness                         Lesson 2</vt:lpstr>
      <vt:lpstr>        From Worry To Happiness                         Lesson 2</vt:lpstr>
      <vt:lpstr>          From Worry To Happiness                         Lesson 2</vt:lpstr>
      <vt:lpstr>        From Worry To Happiness                         Lesson 2</vt:lpstr>
      <vt:lpstr>        From Worry To Happiness                         Lesson 2</vt:lpstr>
      <vt:lpstr>          From Worry To Happiness                         Lesson 2</vt:lpstr>
      <vt:lpstr>        From Worry To Happiness                         Lesson 2</vt:lpstr>
      <vt:lpstr>          From Worry To Happiness                         Lesson 2</vt:lpstr>
      <vt:lpstr>        From Worry To Happiness                         Lesson 2</vt:lpstr>
      <vt:lpstr>        From Worry To Happiness                         Lesson 2</vt:lpstr>
      <vt:lpstr>        From Worry To Happiness                         Lesson 2</vt:lpstr>
      <vt:lpstr>        From Worry To Happiness                         Lesson 2</vt:lpstr>
      <vt:lpstr>        From Worry To Happiness                         Lesson 2</vt:lpstr>
      <vt:lpstr>        From Worry To Happiness                         Lesson 2</vt:lpstr>
      <vt:lpstr>        From Worry To Happiness                         Lesson 2</vt:lpstr>
      <vt:lpstr>        From Worry To Happiness                         Lesson 2</vt:lpstr>
      <vt:lpstr>        From Worry To Happiness                         Lesson 2</vt:lpstr>
      <vt:lpstr>        From Worry To Happiness                         Lesson 2</vt:lpstr>
      <vt:lpstr>         From Worry To Happiness                         Lesson 2</vt:lpstr>
      <vt:lpstr>         From Worry To Happiness                         Lesson 2</vt:lpstr>
      <vt:lpstr>          From Worry To Happiness                         Lesson 2</vt:lpstr>
      <vt:lpstr>           From Worry To Happiness                         Lesson 2</vt:lpstr>
      <vt:lpstr>          From Worry To Happiness                         Lesson 2</vt:lpstr>
      <vt:lpstr>         From Worry To Happiness                         Lesson 2</vt:lpstr>
      <vt:lpstr>          From Worry To Happiness                         Lesson 2</vt:lpstr>
      <vt:lpstr>          From Worry To Happiness                         Lesson 2</vt:lpstr>
      <vt:lpstr>          From Worry To Happiness                         Lesson 2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fulle</dc:creator>
  <cp:lastModifiedBy>Cindy Nelson</cp:lastModifiedBy>
  <cp:revision>182</cp:revision>
  <dcterms:created xsi:type="dcterms:W3CDTF">2023-06-16T19:30:03Z</dcterms:created>
  <dcterms:modified xsi:type="dcterms:W3CDTF">2025-12-10T14:04:14Z</dcterms:modified>
</cp:coreProperties>
</file>