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9030-6A78-9F80-0FEE-1EA99F828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ADF26-A776-A2AB-E879-C59E844C0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8A603-4244-92D2-19AF-A97F9090B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757FE-7A33-7F80-479C-228C4284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9000B-72EB-AA1A-C604-F538A570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erson standing in a desert&#10;&#10;Description automatically generated">
            <a:extLst>
              <a:ext uri="{FF2B5EF4-FFF2-40B4-BE49-F238E27FC236}">
                <a16:creationId xmlns:a16="http://schemas.microsoft.com/office/drawing/2014/main" id="{50F73FEC-836C-9233-656B-1C9F87527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6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2AA6-C61C-9406-84AA-9E56887D4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E6FB0-B0A3-202F-796F-5EC64F0DB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D02A1-0389-41BA-5FF0-A2511578C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2007DB-D0DA-1065-2526-384AF18769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75E9C-C07D-B62C-D04F-A2DD10A3C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94BFE-FC2D-46F4-2E86-AE41AFE5F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117C01-7DEA-7419-CBCD-5AE9AC1C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6F591B-C590-9884-461E-847FEF064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50742-A833-98B4-123C-B2D499E2B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4690EE-80F9-4A43-5440-5540BD26D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6AF8D-7BA3-3D89-8ABE-5D76724F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E5F46F-7D8B-2A1D-DADD-A17CCE5C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97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215CE6-85F7-1D24-AF53-723A6A890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6B73F5-CED3-094B-04E9-4006F725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5D778-5598-55E7-7692-8F0DA706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43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D7869-A6EA-1C06-D920-EA7DCBB39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187A3-8D42-3F00-696A-6C860334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4C69-FFC9-85C7-C364-683E5CCAA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FDA075-EA5E-2E3F-5C97-E600CFBC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9B3913-C23C-68DA-DBB3-329EED29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A04A8-A1DA-1BE4-7340-D1FFCC8C8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66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F1F2B-2AC9-AA11-1A1C-18F9AF022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5C600-E443-07DE-A443-CEAF1C8DF0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ECEF6C-3C94-AD66-2A42-B42F0B2FA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91CE5C-6CEF-998D-13E0-75BD66DD6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3E488D-02F0-57FD-BFEB-0191D13E0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53E70-8063-8342-C98E-4C58B857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82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6FAD8-9C01-5EFC-F60E-28544BF4E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F4A73D-AF4B-141F-E876-C59434C7F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A3FF4-2930-F36D-84B4-0AD984AAF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246D8-6BB3-39D9-BF36-D33285082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794F6-8090-93AF-7CD6-543B5CAAB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18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696CB6-6C1F-B786-A258-E10CCEE63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28831-21A9-06E3-A8B5-4B6F50C64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FF9FA-36F7-1560-27BF-AAF062BA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4EC3C-E710-E444-FDD1-EA7DAE8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365E4-B91D-E2F5-E0FD-FE73DBAC2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4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esert with sand and a sunset&#10;&#10;Description automatically generated with medium confidence">
            <a:extLst>
              <a:ext uri="{FF2B5EF4-FFF2-40B4-BE49-F238E27FC236}">
                <a16:creationId xmlns:a16="http://schemas.microsoft.com/office/drawing/2014/main" id="{E38F2363-CFED-E4E1-84CD-C56D1439E6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C32A-694B-2B46-1CAA-ED22174BE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1963400" cy="49797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159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esert with sand and hills&#10;&#10;Description automatically generated with medium confidence">
            <a:extLst>
              <a:ext uri="{FF2B5EF4-FFF2-40B4-BE49-F238E27FC236}">
                <a16:creationId xmlns:a16="http://schemas.microsoft.com/office/drawing/2014/main" id="{ABCEC327-F272-85E9-2D90-6FAB6D784D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C32A-694B-2B46-1CAA-ED22174BE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1963400" cy="49797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7647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esert with sand and hills&#10;&#10;Description automatically generated with medium confidence">
            <a:extLst>
              <a:ext uri="{FF2B5EF4-FFF2-40B4-BE49-F238E27FC236}">
                <a16:creationId xmlns:a16="http://schemas.microsoft.com/office/drawing/2014/main" id="{8B49D925-0021-87A8-1DC2-C37521AC40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C32A-694B-2B46-1CAA-ED22174BE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1963400" cy="49797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5501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esert with sand and hills&#10;&#10;Description automatically generated with medium confidence">
            <a:extLst>
              <a:ext uri="{FF2B5EF4-FFF2-40B4-BE49-F238E27FC236}">
                <a16:creationId xmlns:a16="http://schemas.microsoft.com/office/drawing/2014/main" id="{2E550CC1-56C8-2BE2-8434-A52B0C0E43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C32A-694B-2B46-1CAA-ED22174BE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1963400" cy="49797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8277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esert with a sunset in the background&#10;&#10;Description automatically generated">
            <a:extLst>
              <a:ext uri="{FF2B5EF4-FFF2-40B4-BE49-F238E27FC236}">
                <a16:creationId xmlns:a16="http://schemas.microsoft.com/office/drawing/2014/main" id="{0B5CAADA-9904-FA50-073A-F50265694B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C32A-694B-2B46-1CAA-ED22174BE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1963400" cy="49797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440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andy area with a sunset in the background&#10;&#10;Description automatically generated">
            <a:extLst>
              <a:ext uri="{FF2B5EF4-FFF2-40B4-BE49-F238E27FC236}">
                <a16:creationId xmlns:a16="http://schemas.microsoft.com/office/drawing/2014/main" id="{A10BABDE-9811-0DD4-9639-2860BDF06F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7C32A-694B-2B46-1CAA-ED22174BE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1963400" cy="49797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395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1A43A-3F46-3CF9-1138-3FDEE9718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B8B63-C5F7-524A-2198-BA396ABC1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83848-7F30-24CA-BB86-6A1B0B1C2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E0999-0BB4-A9F7-943D-20B7F799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6D9E2-077D-E9AC-C403-1E3250F1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68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7E5BE-2E1B-39E6-788E-F7BAAA9DC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4FD98-B787-4B7A-8373-B25BFC4AB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1D817-84E9-96AC-E5B8-AC4B30EC5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31AF9-42E1-3DD0-AB69-C11EA120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B512E-9F8C-568A-7712-5FD5D168C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B737B-5FA6-6D5F-F711-2EF784B4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8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B0E968-B8F2-FC5D-CFE0-511566A38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F4C8-56C6-456F-C667-C25AC29DF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48019-95F2-E484-38B0-1E9D570AED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D1EB8-F3C5-448A-B317-AA508B17B092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159BA-A644-93EC-3C6A-C9599BF13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28DE8-4770-B414-5AE1-314ED1BCB0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489C0-59B9-49E8-A400-A26C6A1FB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19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41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640088-15DB-B145-A914-34361FAEF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Samuel is sometimes identified as the first prophet in Israel (cf. Acts 3:24)</a:t>
            </a:r>
          </a:p>
          <a:p>
            <a:r>
              <a:rPr lang="en-US" dirty="0"/>
              <a:t>Abraham is sometimes identified as the first prophet (cf. Gen. 20:7) </a:t>
            </a:r>
          </a:p>
          <a:p>
            <a:r>
              <a:rPr lang="en-US" dirty="0"/>
              <a:t>Enoch is the first man who the Bible says “prophesied” (Jude 14)</a:t>
            </a:r>
          </a:p>
          <a:p>
            <a:r>
              <a:rPr lang="en-US" dirty="0"/>
              <a:t>Were there “prophets” before Abraham, before Enoch, in the Patriarchal Age?</a:t>
            </a:r>
          </a:p>
        </p:txBody>
      </p:sp>
    </p:spTree>
    <p:extLst>
      <p:ext uri="{BB962C8B-B14F-4D97-AF65-F5344CB8AC3E}">
        <p14:creationId xmlns:p14="http://schemas.microsoft.com/office/powerpoint/2010/main" val="2062903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640088-15DB-B145-A914-34361FAEF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three fundamental ideas behind the Hebrew words for “prophesy”:</a:t>
            </a:r>
          </a:p>
          <a:p>
            <a:r>
              <a:rPr lang="en-US" dirty="0"/>
              <a:t>The basic concept of the Hebrew word is “to be called” </a:t>
            </a:r>
            <a:br>
              <a:rPr lang="en-US" dirty="0"/>
            </a:br>
            <a:r>
              <a:rPr lang="en-US" dirty="0"/>
              <a:t>(Jer. 1:5; Isa. 49:1; 6:1-8; 1 Sam. 3:1-10)</a:t>
            </a:r>
          </a:p>
          <a:p>
            <a:r>
              <a:rPr lang="en-US" dirty="0"/>
              <a:t>The Hebrew word literally means “to bubble up or boil forth” </a:t>
            </a:r>
            <a:br>
              <a:rPr lang="en-US" dirty="0"/>
            </a:br>
            <a:r>
              <a:rPr lang="en-US" dirty="0"/>
              <a:t>(2 Sam. 23:2; Jer. 5:14; 20:9)</a:t>
            </a:r>
          </a:p>
          <a:p>
            <a:r>
              <a:rPr lang="en-US" dirty="0"/>
              <a:t>The typical meaning of the Hebrew word is “to announce” as a “spokesperson” (Ex. 4:14-16; 7:1)</a:t>
            </a:r>
          </a:p>
        </p:txBody>
      </p:sp>
    </p:spTree>
    <p:extLst>
      <p:ext uri="{BB962C8B-B14F-4D97-AF65-F5344CB8AC3E}">
        <p14:creationId xmlns:p14="http://schemas.microsoft.com/office/powerpoint/2010/main" val="3521141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640088-15DB-B145-A914-34361FAEF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times prophets did speak of things that would “come to pass” </a:t>
            </a:r>
            <a:br>
              <a:rPr lang="en-US" dirty="0"/>
            </a:br>
            <a:r>
              <a:rPr lang="en-US" dirty="0"/>
              <a:t>(Deut. 18:21-22)</a:t>
            </a:r>
          </a:p>
          <a:p>
            <a:r>
              <a:rPr lang="en-US" dirty="0"/>
              <a:t>There is predictive prophecy regarding:</a:t>
            </a:r>
          </a:p>
          <a:p>
            <a:pPr lvl="1"/>
            <a:r>
              <a:rPr lang="en-US" dirty="0"/>
              <a:t>Nations (Dan. 2; Ezek. 26) </a:t>
            </a:r>
          </a:p>
          <a:p>
            <a:pPr lvl="1"/>
            <a:r>
              <a:rPr lang="en-US" dirty="0"/>
              <a:t>Individuals (Isa. 44:28; 45:1) </a:t>
            </a:r>
          </a:p>
          <a:p>
            <a:pPr lvl="1"/>
            <a:r>
              <a:rPr lang="en-US" dirty="0"/>
              <a:t>The Messiah and His kingdom (Isaiah, etc.)</a:t>
            </a:r>
          </a:p>
          <a:p>
            <a:r>
              <a:rPr lang="en-US" dirty="0"/>
              <a:t>Even in the New Testament, there are predictions about the future</a:t>
            </a:r>
          </a:p>
          <a:p>
            <a:pPr lvl="1"/>
            <a:r>
              <a:rPr lang="en-US" dirty="0"/>
              <a:t>Jesus predicted the future (Matt. 16:21; 24:36-25:46)</a:t>
            </a:r>
          </a:p>
          <a:p>
            <a:pPr lvl="1"/>
            <a:r>
              <a:rPr lang="en-US" dirty="0"/>
              <a:t>Inspired writers predicted the future (1 Tim. 4:1-3; 2 Pet. 3:10-13; book of Revelation)</a:t>
            </a:r>
          </a:p>
        </p:txBody>
      </p:sp>
    </p:spTree>
    <p:extLst>
      <p:ext uri="{BB962C8B-B14F-4D97-AF65-F5344CB8AC3E}">
        <p14:creationId xmlns:p14="http://schemas.microsoft.com/office/powerpoint/2010/main" val="1702954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640088-15DB-B145-A914-34361FAEF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basic meaning is “one who speaks for another” (Greek: “to speak forth”)</a:t>
            </a:r>
          </a:p>
          <a:p>
            <a:r>
              <a:rPr lang="en-US" dirty="0"/>
              <a:t>The clearest definition of the role of a prophet is in Exodus 4:10-16; 7:1</a:t>
            </a:r>
          </a:p>
          <a:p>
            <a:r>
              <a:rPr lang="en-US" dirty="0"/>
              <a:t>The most prominent role for the prophet was delivering the Lord’s message as His mouthpiece (2 Pet. 1:20-21; Jer. 1:9; 15:19; 2 Sam. 23:2; Heb. 1:1)</a:t>
            </a:r>
          </a:p>
          <a:p>
            <a:r>
              <a:rPr lang="en-US" dirty="0"/>
              <a:t>“Thus says the Lord” is found over 400 times in the Old Testament </a:t>
            </a:r>
          </a:p>
        </p:txBody>
      </p:sp>
    </p:spTree>
    <p:extLst>
      <p:ext uri="{BB962C8B-B14F-4D97-AF65-F5344CB8AC3E}">
        <p14:creationId xmlns:p14="http://schemas.microsoft.com/office/powerpoint/2010/main" val="2131667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640088-15DB-B145-A914-34361FAEF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30" y="1878227"/>
            <a:ext cx="12076670" cy="497977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prophet Abraham interceded for Abimelech (Gen. 20:1-18)</a:t>
            </a:r>
          </a:p>
          <a:p>
            <a:r>
              <a:rPr lang="en-US" dirty="0"/>
              <a:t>The prophet Abraham interceded for Sodom and Gomorrah (Gen. 18:16-33)</a:t>
            </a:r>
          </a:p>
          <a:p>
            <a:r>
              <a:rPr lang="en-US" dirty="0"/>
              <a:t>The prophet Moses interceded for Pharaoh (Ex. 8:8-15; 8:25-32; 9:27-35; 10:16-20)</a:t>
            </a:r>
          </a:p>
          <a:p>
            <a:r>
              <a:rPr lang="en-US" dirty="0"/>
              <a:t>The prophet Moses interceded for Israel many times</a:t>
            </a:r>
          </a:p>
          <a:p>
            <a:pPr lvl="1"/>
            <a:r>
              <a:rPr lang="en-US" dirty="0"/>
              <a:t>When they built the golden calf (Ex. 32:1-35)</a:t>
            </a:r>
          </a:p>
          <a:p>
            <a:pPr lvl="1"/>
            <a:r>
              <a:rPr lang="en-US" dirty="0"/>
              <a:t>When the Lord threatened to not go into the Land among the people (Ex. 33:3, 12-17)</a:t>
            </a:r>
          </a:p>
          <a:p>
            <a:pPr lvl="1"/>
            <a:r>
              <a:rPr lang="en-US" dirty="0"/>
              <a:t>When Miriam was smitten with leprosy for speaking against Moses (Num. 12:1-15)</a:t>
            </a:r>
          </a:p>
          <a:p>
            <a:pPr lvl="1"/>
            <a:r>
              <a:rPr lang="en-US" dirty="0"/>
              <a:t>When the people rejected the land that the Lord was giving them (Num. 14:11-23)</a:t>
            </a:r>
          </a:p>
          <a:p>
            <a:r>
              <a:rPr lang="en-US" dirty="0"/>
              <a:t>The prophet Samuel interceded for Israel many times</a:t>
            </a:r>
          </a:p>
          <a:p>
            <a:pPr lvl="1"/>
            <a:r>
              <a:rPr lang="en-US" dirty="0"/>
              <a:t>When they were gathered at Mizpah after forsaking the Lord (1 Sam. 7:2-11)</a:t>
            </a:r>
          </a:p>
          <a:p>
            <a:pPr lvl="1"/>
            <a:r>
              <a:rPr lang="en-US" dirty="0"/>
              <a:t>When they confessed their evil in asking for a king (1 Sam. 12:19-25)</a:t>
            </a:r>
          </a:p>
          <a:p>
            <a:pPr lvl="1"/>
            <a:r>
              <a:rPr lang="en-US" dirty="0"/>
              <a:t>When the Lord rejected Saul as king (1 Sam. 15:11, 35)</a:t>
            </a:r>
          </a:p>
          <a:p>
            <a:pPr lvl="1"/>
            <a:r>
              <a:rPr lang="en-US" dirty="0"/>
              <a:t>Samuel’s intercession for the people became legendary (Jer. 15:1; Psa. 99:6)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813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640088-15DB-B145-A914-34361FAEF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greatest Prophet ever raised up “made intercession” (Isa. 53:12)</a:t>
            </a:r>
          </a:p>
          <a:p>
            <a:r>
              <a:rPr lang="en-US" dirty="0"/>
              <a:t>Jesus prayed for others (Luke 22:32; 23:34; John 17:6-26)</a:t>
            </a:r>
          </a:p>
          <a:p>
            <a:r>
              <a:rPr lang="en-US" dirty="0"/>
              <a:t>Jesus intercedes for us (1 Tim. 2:5; Heb. 7:25; 8:6; 9:15, 24; 12:24; 1 John 2:1)</a:t>
            </a:r>
          </a:p>
          <a:p>
            <a:r>
              <a:rPr lang="en-US" dirty="0"/>
              <a:t>Christians are to pray for others</a:t>
            </a:r>
          </a:p>
          <a:p>
            <a:pPr lvl="1"/>
            <a:r>
              <a:rPr lang="en-US" dirty="0"/>
              <a:t>Christians are to pray for governing officials (1 Tim. 2:1-2)</a:t>
            </a:r>
          </a:p>
          <a:p>
            <a:pPr lvl="1"/>
            <a:r>
              <a:rPr lang="en-US" dirty="0"/>
              <a:t>Christians are to pray for the sick (Jas. 5:13-14)</a:t>
            </a:r>
          </a:p>
          <a:p>
            <a:pPr lvl="1"/>
            <a:r>
              <a:rPr lang="en-US" dirty="0"/>
              <a:t>Christians are to pray for those who have sinned (Jas. 5:16)</a:t>
            </a:r>
          </a:p>
          <a:p>
            <a:pPr lvl="1"/>
            <a:r>
              <a:rPr lang="en-US" dirty="0"/>
              <a:t>Christians are to pray for those who abuse you (Matt. 5:44; Luke 6:28)</a:t>
            </a:r>
          </a:p>
          <a:p>
            <a:pPr lvl="1"/>
            <a:r>
              <a:rPr lang="en-US" dirty="0"/>
              <a:t>Christians are to pray for all the saints (Eph. 6:18; Phil. 1:3-4; Col. 1:3, 9)</a:t>
            </a:r>
          </a:p>
          <a:p>
            <a:pPr lvl="1"/>
            <a:r>
              <a:rPr lang="en-US" dirty="0"/>
              <a:t>Christians are to pray for the lost (Rom. 10:1)</a:t>
            </a:r>
          </a:p>
          <a:p>
            <a:r>
              <a:rPr lang="en-US" dirty="0"/>
              <a:t>We are not prophets, but intercession is an important work of all Christians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643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686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2025-09-10T11:20:44Z</dcterms:created>
  <dcterms:modified xsi:type="dcterms:W3CDTF">2025-09-10T22:41:20Z</dcterms:modified>
</cp:coreProperties>
</file>