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A385E-6D7D-0B24-581F-AE25FBC40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F2046B-AB0A-C7FE-DAA8-8192591F8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6CE47-8EAF-B523-4C90-0FF2F8346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9C948-9456-FAC8-CF52-43F91864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34889-1DE7-6CE3-191C-7D963A96F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tarry sky over mountains&#10;&#10;Description automatically generated">
            <a:extLst>
              <a:ext uri="{FF2B5EF4-FFF2-40B4-BE49-F238E27FC236}">
                <a16:creationId xmlns:a16="http://schemas.microsoft.com/office/drawing/2014/main" id="{0523CE82-4CB0-E8B6-839D-7AE714ADD9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8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81DA-31E3-D979-B788-42C780211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49E0F7-B7FE-33EF-5D63-3CD387F9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6A63FD-F603-47EC-8EC3-1DCCB80C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B5A22-BFB1-E003-7B2E-6F8D4AF7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4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1F489A-E67B-5762-0088-076F046C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BF57C2-D948-9E6C-2A07-FE6C7205C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201E5-AC5D-51D0-C953-B7214AFF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9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CF437-2482-9144-31A3-E0576E1FF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1EF28-70D2-3447-808C-CB37375D5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49FCBA-1B41-9077-D61B-F23609904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CF76-D8B1-F730-3E01-49F99EA4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5D34C-7646-7F3B-6F36-C256B7B2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47752-CA43-745E-97A1-2A865DE4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6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AF5C2-A6E3-5EDB-C585-DD4694F6C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E6DC92-13AC-0E96-A256-7F76251A5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8E7F5C-0D9D-4FB9-860C-8BC42D93C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8C5FF-D5B0-F1FE-0F4D-1FF50CC8E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B1448-E81D-6E91-E37C-7B436DFB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81625B-A170-E6AB-0828-EB9EEB2F6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024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79DA-879B-5BD0-94CA-4CDB5BD82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1DA84C-24B7-AE98-DB1C-CFB72C362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8DB15-A041-329C-B4EE-8C32E1BB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0E96A-E171-A4BD-1B89-65D0EFF5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9CE16-EF97-4AE4-F3BB-187AC42E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4C547C-8168-61D9-2D4C-5544F0470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B55B70-3CE5-A1D2-7C71-8749E0DEA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B7E2A-7EA8-8EE4-7601-54B54BA0F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5B1C9-E8AC-C91D-B5BB-188F713E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DDF50-9E2A-35A5-D0FD-C499090BA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8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tarry sky over a mountain&#10;&#10;Description automatically generated">
            <a:extLst>
              <a:ext uri="{FF2B5EF4-FFF2-40B4-BE49-F238E27FC236}">
                <a16:creationId xmlns:a16="http://schemas.microsoft.com/office/drawing/2014/main" id="{15A64D65-0E5B-9751-FECC-619B2AF69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8538-F907-A519-1C50-9E5B365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9" y="1421970"/>
            <a:ext cx="11765692" cy="543602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913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tarry sky over mountains&#10;&#10;Description automatically generated">
            <a:extLst>
              <a:ext uri="{FF2B5EF4-FFF2-40B4-BE49-F238E27FC236}">
                <a16:creationId xmlns:a16="http://schemas.microsoft.com/office/drawing/2014/main" id="{2777AA52-37A9-780F-AA56-F3753F39DF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8538-F907-A519-1C50-9E5B365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9" y="1421970"/>
            <a:ext cx="11765692" cy="543602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37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arry sky over mountains&#10;&#10;Description automatically generated">
            <a:extLst>
              <a:ext uri="{FF2B5EF4-FFF2-40B4-BE49-F238E27FC236}">
                <a16:creationId xmlns:a16="http://schemas.microsoft.com/office/drawing/2014/main" id="{BAEFD505-9E7A-AF1E-0CED-FD57E7EB8F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8538-F907-A519-1C50-9E5B365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9" y="1421970"/>
            <a:ext cx="11765692" cy="543602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261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tarry sky over mountains&#10;&#10;Description automatically generated">
            <a:extLst>
              <a:ext uri="{FF2B5EF4-FFF2-40B4-BE49-F238E27FC236}">
                <a16:creationId xmlns:a16="http://schemas.microsoft.com/office/drawing/2014/main" id="{BD8C5BD3-3260-16D5-5B40-357CD461C7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8538-F907-A519-1C50-9E5B365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9" y="1421970"/>
            <a:ext cx="11765692" cy="543602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11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arry sky over a mountain&#10;&#10;Description automatically generated">
            <a:extLst>
              <a:ext uri="{FF2B5EF4-FFF2-40B4-BE49-F238E27FC236}">
                <a16:creationId xmlns:a16="http://schemas.microsoft.com/office/drawing/2014/main" id="{AB652B86-4634-5B24-5E64-950F8F4449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8538-F907-A519-1C50-9E5B365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9" y="1421970"/>
            <a:ext cx="11765692" cy="543602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4488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6342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3BF9-2E13-7B4B-61F2-696DEAA0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7B59F-BDE8-CE1C-104C-4E2D0C39F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BD678-7240-6CC0-106B-3BDBEC7FA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EE35B-8784-F622-8D18-2D49300D6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27010-3405-BB35-D8E4-521C8861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8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CAD79-CD9D-7AF0-9409-9BA51BB1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E1BD3-5DE7-DEAA-E703-7F94BFA13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E1570-E658-4874-8380-6E263D6B3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37E10-FEED-2D23-B320-31B79DF68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1E5F3-AF09-94A5-33FC-2B2E715DF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4BA73-EBA9-15CD-B180-296E7280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8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799C1-724B-9406-7310-2D1B89AD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23BE5-3BE3-6925-C385-21C0EBAD6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CCA8-94FC-54B3-A545-82C37A1D8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A95CC8-BBF0-1AD2-ACC6-AFDBE666A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A35D44-35EE-6CA5-D7CE-A032BC8AAE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24A6F8-D6F5-2597-A544-F03EA181A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BE2684-705E-0247-1444-2E87CB4B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225B3-43E6-82EB-56F4-7203327BB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9A67EC-C3CC-DA9A-1BDA-D266C8D22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5D9D7-FAAF-7166-7FEF-EFFC84130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947A3-9F3C-90B4-5F91-7EC2D487C6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E0145-34D0-42D1-8B8C-69806EF3B712}" type="datetimeFigureOut">
              <a:rPr lang="en-US" smtClean="0"/>
              <a:t>7/21/2024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7AEEE-EC73-E38B-DA7A-A8C5B70E6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3C56E-BA5A-1F38-9BD7-CB6C39ADF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443E8-D79C-4E2A-9C98-D7DDC5449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4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53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5227DA-781F-DD63-DB74-63EDB16F3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788" y="1421970"/>
            <a:ext cx="11922211" cy="5436029"/>
          </a:xfrm>
        </p:spPr>
        <p:txBody>
          <a:bodyPr>
            <a:normAutofit/>
          </a:bodyPr>
          <a:lstStyle/>
          <a:p>
            <a:r>
              <a:rPr lang="en-US" dirty="0"/>
              <a:t>“He is” (v. 15) – present tense (not past or future, but always and continuous)</a:t>
            </a:r>
          </a:p>
          <a:p>
            <a:r>
              <a:rPr lang="en-US" dirty="0"/>
              <a:t>He is God (John 1:1-2) – imperfect tense emphasizes “always has been God!”</a:t>
            </a:r>
          </a:p>
          <a:p>
            <a:r>
              <a:rPr lang="en-US" dirty="0"/>
              <a:t>He is “the image of the invisible God” (v. 15; cf. 2 Cor. 4:4)</a:t>
            </a:r>
          </a:p>
          <a:p>
            <a:pPr lvl="1"/>
            <a:r>
              <a:rPr lang="en-US" dirty="0"/>
              <a:t>Jesus is “the exact image” (i.e., the very essence) “of His nature” (Heb. 1:3)</a:t>
            </a:r>
          </a:p>
          <a:p>
            <a:pPr lvl="1"/>
            <a:r>
              <a:rPr lang="en-US" dirty="0"/>
              <a:t>Jesus is “God…manifested in the flesh” (1 Tim. 3:16; cf. Matt. 1:23)</a:t>
            </a:r>
          </a:p>
          <a:p>
            <a:pPr lvl="1"/>
            <a:r>
              <a:rPr lang="en-US" dirty="0"/>
              <a:t>Jesus is “the Word” = the revelation and expression of God Himself to man (Jn. 1:1, 14)</a:t>
            </a:r>
          </a:p>
          <a:p>
            <a:pPr lvl="1"/>
            <a:r>
              <a:rPr lang="en-US" dirty="0"/>
              <a:t>Those who had “seen” Christ had “seen the Father” (John 14:9; 12:45)</a:t>
            </a:r>
          </a:p>
          <a:p>
            <a:pPr lvl="1"/>
            <a:r>
              <a:rPr lang="en-US" dirty="0"/>
              <a:t>As “one” with the “Father” (John 10:30), Christ is “equal with God” (5:18)</a:t>
            </a:r>
          </a:p>
          <a:p>
            <a:pPr lvl="1"/>
            <a:r>
              <a:rPr lang="en-US" dirty="0"/>
              <a:t>“In [Christ] dwells all the fullness of the Godhead bodily” (Col. 2:9)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76580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5227DA-781F-DD63-DB74-63EDB16F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 is “the firstborn over all creation” (v. 15)</a:t>
            </a:r>
          </a:p>
          <a:p>
            <a:pPr lvl="1"/>
            <a:r>
              <a:rPr lang="en-US" dirty="0"/>
              <a:t>The word “firstborn” sometimes refers to position or status without regard to birth order</a:t>
            </a:r>
          </a:p>
          <a:p>
            <a:pPr marL="914400" lvl="2"/>
            <a:r>
              <a:rPr lang="en-US" sz="2400" dirty="0"/>
              <a:t>Israel, David and Ephraim are called “firstborn” (Ex. 4:22; Psa. 89:27; Jer. 31:9)</a:t>
            </a:r>
          </a:p>
          <a:p>
            <a:pPr lvl="1"/>
            <a:r>
              <a:rPr lang="en-US" dirty="0"/>
              <a:t>“Firstborn” indicates His position of priority, dominion and sovereignty over all</a:t>
            </a:r>
          </a:p>
          <a:p>
            <a:r>
              <a:rPr lang="en-US" dirty="0"/>
              <a:t>In verses 16-17 (beginning with “For”), GOD explains “firstborn” in verse 15</a:t>
            </a:r>
          </a:p>
          <a:p>
            <a:pPr lvl="1"/>
            <a:r>
              <a:rPr lang="en-US" dirty="0"/>
              <a:t>Christ is “the firstborn OVER ALL creation”</a:t>
            </a:r>
          </a:p>
          <a:p>
            <a:pPr lvl="1"/>
            <a:r>
              <a:rPr lang="en-US" dirty="0"/>
              <a:t>“BY Him ALL things were created” (cf. John 1:3; Heb. 1:2; 1 Cor. 8:6)</a:t>
            </a:r>
          </a:p>
          <a:p>
            <a:pPr lvl="1"/>
            <a:r>
              <a:rPr lang="en-US" dirty="0"/>
              <a:t>“ALL things were created THROUGH Him” (cf. Psa. 19:1; Rom. 1:20; Heb. 3:4)</a:t>
            </a:r>
          </a:p>
          <a:p>
            <a:pPr lvl="1"/>
            <a:r>
              <a:rPr lang="en-US" dirty="0"/>
              <a:t>“ALL things were created FOR Him” = He is the source and PURPOSE of our existence</a:t>
            </a:r>
          </a:p>
          <a:p>
            <a:pPr marL="914400" lvl="2"/>
            <a:r>
              <a:rPr lang="en-US" sz="2400" dirty="0"/>
              <a:t>All creation exists for HIS GLORY and honor (Rom. 11:36; 1 Cor. 8:6; Isa. 43:7)</a:t>
            </a:r>
          </a:p>
          <a:p>
            <a:pPr lvl="1"/>
            <a:r>
              <a:rPr lang="en-US" dirty="0"/>
              <a:t>“He is BEFORE ALL things”</a:t>
            </a:r>
          </a:p>
          <a:p>
            <a:pPr marL="914400" lvl="2"/>
            <a:r>
              <a:rPr lang="en-US" sz="2400" dirty="0"/>
              <a:t>In time, He existed PRIOR to all things (John 17:5; 1:1-2) </a:t>
            </a:r>
          </a:p>
          <a:p>
            <a:pPr marL="914400" lvl="2"/>
            <a:r>
              <a:rPr lang="en-US" sz="2400" dirty="0"/>
              <a:t>Jesus is the ETERNAL Jehovah (John 8:58; Ex. 3:14; Isa. 43:11; Mic. 5:2)</a:t>
            </a:r>
          </a:p>
          <a:p>
            <a:pPr marL="914400" lvl="2"/>
            <a:r>
              <a:rPr lang="en-US" sz="2400" dirty="0"/>
              <a:t>As the ETERNAL existing one, He is LORD (in rank) OVER ALL (Acts 10:36)</a:t>
            </a:r>
          </a:p>
          <a:p>
            <a:pPr lvl="1"/>
            <a:r>
              <a:rPr lang="en-US" dirty="0"/>
              <a:t>“In Him ALL things CONSIST” or “HOLD together” (cf. Heb. 1:3)</a:t>
            </a:r>
          </a:p>
        </p:txBody>
      </p:sp>
    </p:spTree>
    <p:extLst>
      <p:ext uri="{BB962C8B-B14F-4D97-AF65-F5344CB8AC3E}">
        <p14:creationId xmlns:p14="http://schemas.microsoft.com/office/powerpoint/2010/main" val="15640325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5227DA-781F-DD63-DB74-63EDB16F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“He is head of the body, the church” (v. 18; cf. 2:10, 19)</a:t>
            </a:r>
          </a:p>
          <a:p>
            <a:r>
              <a:rPr lang="en-US" dirty="0"/>
              <a:t>The “body” of Christ is the “church” of Christ (1:18; Eph. 1:22-23; 5:23)</a:t>
            </a:r>
          </a:p>
          <a:p>
            <a:r>
              <a:rPr lang="en-US" dirty="0"/>
              <a:t>Christ has only “one body,” as the body has only one “head” (Eph. 4:4; 5:23)</a:t>
            </a:r>
          </a:p>
          <a:p>
            <a:r>
              <a:rPr lang="en-US" dirty="0"/>
              <a:t>As the head, Jesus rules, governs, directs and preserves His church</a:t>
            </a:r>
          </a:p>
          <a:p>
            <a:pPr lvl="1"/>
            <a:r>
              <a:rPr lang="en-US" sz="2800" dirty="0"/>
              <a:t>Having “all authority” (Matt. 28:18), He does not share it with anyone</a:t>
            </a:r>
          </a:p>
          <a:p>
            <a:pPr lvl="1"/>
            <a:r>
              <a:rPr lang="en-US" sz="2800" dirty="0"/>
              <a:t>HE makes the rules and determines right and wrong for the church</a:t>
            </a:r>
          </a:p>
          <a:p>
            <a:pPr lvl="1"/>
            <a:r>
              <a:rPr lang="en-US" sz="2800" dirty="0"/>
              <a:t>As head, He also “nourishes and cherishes” His body (Eph. 5:29)</a:t>
            </a:r>
          </a:p>
          <a:p>
            <a:r>
              <a:rPr lang="en-US" dirty="0"/>
              <a:t>The body is to:</a:t>
            </a:r>
          </a:p>
          <a:p>
            <a:pPr lvl="1"/>
            <a:r>
              <a:rPr lang="en-US" sz="2800" dirty="0"/>
              <a:t>Be submissive to the will and direction of the head (Eph. 5:24) </a:t>
            </a:r>
          </a:p>
          <a:p>
            <a:pPr lvl="1"/>
            <a:r>
              <a:rPr lang="en-US" sz="2800" dirty="0"/>
              <a:t>“Hold fast to the Head” (Col. 2:19)</a:t>
            </a:r>
          </a:p>
          <a:p>
            <a:pPr lvl="1"/>
            <a:r>
              <a:rPr lang="en-US" sz="2800" dirty="0"/>
              <a:t>Depend on the head and accomplish His purposes (Eph. 4:15-16)</a:t>
            </a:r>
          </a:p>
        </p:txBody>
      </p:sp>
    </p:spTree>
    <p:extLst>
      <p:ext uri="{BB962C8B-B14F-4D97-AF65-F5344CB8AC3E}">
        <p14:creationId xmlns:p14="http://schemas.microsoft.com/office/powerpoint/2010/main" val="23491341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5227DA-781F-DD63-DB74-63EDB16F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Christ “is the beginning” (v. 18)</a:t>
            </a:r>
          </a:p>
          <a:p>
            <a:r>
              <a:rPr lang="en-US" dirty="0"/>
              <a:t>Christ is the origin, active cause of the church </a:t>
            </a:r>
            <a:br>
              <a:rPr lang="en-US" dirty="0"/>
            </a:br>
            <a:r>
              <a:rPr lang="en-US" dirty="0"/>
              <a:t>– putting it into motion and establishing the rules for it</a:t>
            </a:r>
          </a:p>
          <a:p>
            <a:r>
              <a:rPr lang="en-US" dirty="0"/>
              <a:t>He has that sovereignty over His church through His resurrection!</a:t>
            </a:r>
          </a:p>
          <a:p>
            <a:pPr lvl="1"/>
            <a:r>
              <a:rPr lang="en-US" dirty="0"/>
              <a:t>The church is founded upon His resurrection (Matt. 16:16-18; Rom. 1:4; Acts 2:22-47)</a:t>
            </a:r>
          </a:p>
          <a:p>
            <a:r>
              <a:rPr lang="en-US" dirty="0"/>
              <a:t>Christ is “the firstborn from the dead” (v. 18)</a:t>
            </a:r>
          </a:p>
          <a:p>
            <a:pPr lvl="1"/>
            <a:r>
              <a:rPr lang="en-US" dirty="0"/>
              <a:t>Jesus was not the first raised from the dead</a:t>
            </a:r>
          </a:p>
          <a:p>
            <a:pPr lvl="1"/>
            <a:r>
              <a:rPr lang="en-US" dirty="0"/>
              <a:t>Christ was the first raised to die no more (1 Cor. 15:20-23)</a:t>
            </a:r>
          </a:p>
          <a:p>
            <a:pPr lvl="1"/>
            <a:r>
              <a:rPr lang="en-US" dirty="0"/>
              <a:t>His resurrection has opened the way for man to “live with Him” (Rom. 6:8-9)</a:t>
            </a:r>
          </a:p>
          <a:p>
            <a:pPr lvl="1"/>
            <a:r>
              <a:rPr lang="en-US" dirty="0"/>
              <a:t>Ultimately, “firstborn” signifies His absolute supremacy over death and all the powers of death (Rev. 1:17-18; John 5:28-29; Heb. 2:14-15)</a:t>
            </a:r>
          </a:p>
          <a:p>
            <a:r>
              <a:rPr lang="en-US" dirty="0"/>
              <a:t>Thus, Christ has “preeminence” over “ALL things” (v. 18)</a:t>
            </a:r>
          </a:p>
        </p:txBody>
      </p:sp>
    </p:spTree>
    <p:extLst>
      <p:ext uri="{BB962C8B-B14F-4D97-AF65-F5344CB8AC3E}">
        <p14:creationId xmlns:p14="http://schemas.microsoft.com/office/powerpoint/2010/main" val="58084130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5227DA-781F-DD63-DB74-63EDB16F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Have you believed that Jesus is the Son of God (Mark 16:16)?</a:t>
            </a:r>
          </a:p>
          <a:p>
            <a:pPr>
              <a:lnSpc>
                <a:spcPct val="100000"/>
              </a:lnSpc>
            </a:pPr>
            <a:r>
              <a:rPr lang="en-US" dirty="0"/>
              <a:t>Have you repented of your sins (Acts 17:30)?</a:t>
            </a:r>
          </a:p>
          <a:p>
            <a:pPr>
              <a:lnSpc>
                <a:spcPct val="100000"/>
              </a:lnSpc>
            </a:pPr>
            <a:r>
              <a:rPr lang="en-US" dirty="0"/>
              <a:t>Have you confessed your faith in Jesus Christ (Romans 10:9)?</a:t>
            </a:r>
          </a:p>
          <a:p>
            <a:pPr>
              <a:lnSpc>
                <a:spcPct val="100000"/>
              </a:lnSpc>
            </a:pPr>
            <a:r>
              <a:rPr lang="en-US" dirty="0"/>
              <a:t>Have you been baptized into Christ (Romans 6:3)?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At that point, God will forgive all of your sins (Acts 2:38)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At that point, God will add you to His church (Acts 2:47)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At that point, God will enroll you in heaven (Hebrews 12:23)</a:t>
            </a:r>
          </a:p>
          <a:p>
            <a:pPr>
              <a:lnSpc>
                <a:spcPct val="100000"/>
              </a:lnSpc>
            </a:pPr>
            <a:r>
              <a:rPr lang="en-US" dirty="0"/>
              <a:t>Are you living for Christ first in your life (Matthew 6:33)?</a:t>
            </a:r>
          </a:p>
        </p:txBody>
      </p:sp>
    </p:spTree>
    <p:extLst>
      <p:ext uri="{BB962C8B-B14F-4D97-AF65-F5344CB8AC3E}">
        <p14:creationId xmlns:p14="http://schemas.microsoft.com/office/powerpoint/2010/main" val="317251492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895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2024-07-20T00:34:03Z</dcterms:created>
  <dcterms:modified xsi:type="dcterms:W3CDTF">2024-07-21T20:27:20Z</dcterms:modified>
</cp:coreProperties>
</file>