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5"/>
  </p:notesMasterIdLst>
  <p:sldIdLst>
    <p:sldId id="256" r:id="rId2"/>
    <p:sldId id="1634" r:id="rId3"/>
    <p:sldId id="1673" r:id="rId4"/>
    <p:sldId id="1674" r:id="rId5"/>
    <p:sldId id="1677" r:id="rId6"/>
    <p:sldId id="1678" r:id="rId7"/>
    <p:sldId id="1680" r:id="rId8"/>
    <p:sldId id="1679" r:id="rId9"/>
    <p:sldId id="1660" r:id="rId10"/>
    <p:sldId id="1681" r:id="rId11"/>
    <p:sldId id="1683" r:id="rId12"/>
    <p:sldId id="1682" r:id="rId13"/>
    <p:sldId id="1684" r:id="rId14"/>
  </p:sldIdLst>
  <p:sldSz cx="12192000" cy="6858000"/>
  <p:notesSz cx="7023100" cy="93091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n Jenkins" initials="DJ" lastIdx="2" clrIdx="0">
    <p:extLst>
      <p:ext uri="{19B8F6BF-5375-455C-9EA6-DF929625EA0E}">
        <p15:presenceInfo xmlns:p15="http://schemas.microsoft.com/office/powerpoint/2012/main" userId="0cbe366903348d3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026" autoAdjust="0"/>
    <p:restoredTop sz="70670" autoAdjust="0"/>
  </p:normalViewPr>
  <p:slideViewPr>
    <p:cSldViewPr snapToGrid="0">
      <p:cViewPr varScale="1">
        <p:scale>
          <a:sx n="79" d="100"/>
          <a:sy n="79" d="100"/>
        </p:scale>
        <p:origin x="1230" y="102"/>
      </p:cViewPr>
      <p:guideLst>
        <p:guide orient="horz" pos="2160"/>
        <p:guide pos="384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-459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698500"/>
            <a:ext cx="6205538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285" tIns="93285" rIns="93285" bIns="9328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:notes"/>
          <p:cNvSpPr txBox="1">
            <a:spLocks noGrp="1"/>
          </p:cNvSpPr>
          <p:nvPr>
            <p:ph type="body" idx="1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spcFirstLastPara="1" wrap="square" lIns="93285" tIns="93285" rIns="93285" bIns="9328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78" name="Google Shape;7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698500"/>
            <a:ext cx="6203950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spcFirstLastPara="1" wrap="square" lIns="93285" tIns="93285" rIns="93285" bIns="9328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698500"/>
            <a:ext cx="6203950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21145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spcFirstLastPara="1" wrap="square" lIns="93285" tIns="93285" rIns="93285" bIns="9328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698500"/>
            <a:ext cx="6203950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651621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spcFirstLastPara="1" wrap="square" lIns="93285" tIns="93285" rIns="93285" bIns="9328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698500"/>
            <a:ext cx="6203950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994840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spcFirstLastPara="1" wrap="square" lIns="93285" tIns="93285" rIns="93285" bIns="9328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698500"/>
            <a:ext cx="6203950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2316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spcFirstLastPara="1" wrap="square" lIns="93285" tIns="93285" rIns="93285" bIns="9328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698500"/>
            <a:ext cx="6203950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261736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spcFirstLastPara="1" wrap="square" lIns="93285" tIns="93285" rIns="93285" bIns="9328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698500"/>
            <a:ext cx="6203950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477949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spcFirstLastPara="1" wrap="square" lIns="93285" tIns="93285" rIns="93285" bIns="9328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698500"/>
            <a:ext cx="6203950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482274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spcFirstLastPara="1" wrap="square" lIns="93285" tIns="93285" rIns="93285" bIns="9328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698500"/>
            <a:ext cx="6203950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585542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spcFirstLastPara="1" wrap="square" lIns="93285" tIns="93285" rIns="93285" bIns="9328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698500"/>
            <a:ext cx="6203950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254612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spcFirstLastPara="1" wrap="square" lIns="93285" tIns="93285" rIns="93285" bIns="9328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698500"/>
            <a:ext cx="6203950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173806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spcFirstLastPara="1" wrap="square" lIns="93285" tIns="93285" rIns="93285" bIns="9328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698500"/>
            <a:ext cx="6203950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660315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spcFirstLastPara="1" wrap="square" lIns="93285" tIns="93285" rIns="93285" bIns="9328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698500"/>
            <a:ext cx="6203950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09228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6" y="0"/>
            <a:ext cx="1218895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365760" y="310896"/>
            <a:ext cx="11430000" cy="2798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/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Font typeface="Cambria"/>
              <a:buNone/>
              <a:defRPr sz="70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6867525" y="6117336"/>
            <a:ext cx="5111115" cy="740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2979174" y="299702"/>
            <a:ext cx="8843614" cy="1480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mbria"/>
              <a:buNone/>
              <a:defRPr b="1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body" idx="1"/>
          </p:nvPr>
        </p:nvSpPr>
        <p:spPr>
          <a:xfrm>
            <a:off x="540774" y="1780469"/>
            <a:ext cx="11282013" cy="4698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b="1">
                <a:solidFill>
                  <a:schemeClr val="lt1"/>
                </a:solidFill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 b="1">
                <a:solidFill>
                  <a:schemeClr val="lt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b="1">
                <a:solidFill>
                  <a:schemeClr val="lt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1">
                <a:solidFill>
                  <a:schemeClr val="lt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1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3"/>
          <p:cNvSpPr txBox="1">
            <a:spLocks noGrp="1"/>
          </p:cNvSpPr>
          <p:nvPr>
            <p:ph type="ctrTitle"/>
          </p:nvPr>
        </p:nvSpPr>
        <p:spPr>
          <a:xfrm>
            <a:off x="366574" y="362127"/>
            <a:ext cx="11430000" cy="2795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lt1"/>
              </a:buClr>
              <a:buSzPts val="7000"/>
              <a:buFont typeface="Cambria"/>
              <a:buNone/>
            </a:pPr>
            <a:br>
              <a:rPr lang="en-US" sz="6000" b="1" dirty="0"/>
            </a:br>
            <a:r>
              <a:rPr lang="en-US" sz="6000" b="1" dirty="0"/>
              <a:t>Decoding Justification by Works</a:t>
            </a:r>
            <a:br>
              <a:rPr lang="en-US" sz="6000" b="1" dirty="0"/>
            </a:br>
            <a:r>
              <a:rPr lang="en-US" sz="1400" b="1" dirty="0"/>
              <a:t> </a:t>
            </a:r>
            <a:br>
              <a:rPr lang="en-US" sz="1400" b="1" dirty="0"/>
            </a:br>
            <a:r>
              <a:rPr lang="en-US" sz="4000" b="1" i="1" dirty="0"/>
              <a:t>Lesson Nine:  Works That Do NOT Save</a:t>
            </a:r>
            <a:br>
              <a:rPr lang="en-US" sz="4000" b="1" i="1" dirty="0"/>
            </a:br>
            <a:r>
              <a:rPr lang="en-US" sz="1200" b="1" i="1" dirty="0"/>
              <a:t> </a:t>
            </a:r>
            <a:br>
              <a:rPr lang="en-US" sz="1200" b="1" dirty="0"/>
            </a:br>
            <a:r>
              <a:rPr lang="en-US" sz="3600" b="1" dirty="0"/>
              <a:t>Palm Beach Lakes</a:t>
            </a:r>
            <a:br>
              <a:rPr lang="en-US" sz="4400" b="1" dirty="0"/>
            </a:br>
            <a:r>
              <a:rPr lang="en-US" sz="2400" b="1" dirty="0"/>
              <a:t> </a:t>
            </a:r>
            <a:br>
              <a:rPr lang="en-US" sz="4400" b="1" dirty="0"/>
            </a:br>
            <a:r>
              <a:rPr lang="en-US" sz="2800" b="1" dirty="0"/>
              <a:t>Dan Jenkins</a:t>
            </a:r>
            <a:br>
              <a:rPr lang="en-US" sz="5400" b="1" dirty="0"/>
            </a:br>
            <a:endParaRPr sz="5400" dirty="0"/>
          </a:p>
        </p:txBody>
      </p:sp>
      <p:sp>
        <p:nvSpPr>
          <p:cNvPr id="81" name="Google Shape;81;p13"/>
          <p:cNvSpPr txBox="1">
            <a:spLocks noGrp="1"/>
          </p:cNvSpPr>
          <p:nvPr>
            <p:ph type="subTitle" idx="1"/>
          </p:nvPr>
        </p:nvSpPr>
        <p:spPr>
          <a:xfrm>
            <a:off x="6298163" y="6113695"/>
            <a:ext cx="5659114" cy="744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</a:pPr>
            <a:r>
              <a:rPr lang="en-US" sz="3000" b="1" dirty="0">
                <a:solidFill>
                  <a:schemeClr val="lt1"/>
                </a:solidFill>
              </a:rPr>
              <a:t>December 2022-February 2023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979174" y="309641"/>
            <a:ext cx="884361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Works of the Law Do NOT Save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19870B-D606-402D-97F9-41327266C997}"/>
              </a:ext>
            </a:extLst>
          </p:cNvPr>
          <p:cNvSpPr txBox="1"/>
          <p:nvPr/>
        </p:nvSpPr>
        <p:spPr>
          <a:xfrm>
            <a:off x="812372" y="1602658"/>
            <a:ext cx="10379089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3" algn="ctr" defTabSz="457200">
              <a:spcAft>
                <a:spcPts val="1200"/>
              </a:spcAft>
              <a:buClr>
                <a:schemeClr val="bg1"/>
              </a:buClr>
              <a:tabLst>
                <a:tab pos="1147763" algn="l"/>
                <a:tab pos="1258888" algn="l"/>
              </a:tabLst>
            </a:pPr>
            <a:r>
              <a:rPr lang="en-US" sz="4000" b="1" i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\Decoding</a:t>
            </a:r>
            <a:r>
              <a:rPr lang="en-US" sz="40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Justification by Works</a:t>
            </a:r>
            <a:endParaRPr lang="en-US" sz="2800" b="1" i="0" u="none" strike="noStrike" baseline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indent="-457200" algn="just" rtl="0">
              <a:spcAft>
                <a:spcPts val="1200"/>
              </a:spcAft>
              <a:buClr>
                <a:schemeClr val="bg1"/>
              </a:buClr>
              <a:buFont typeface="Wingdings" panose="05000000000000000000" pitchFamily="2" charset="2"/>
              <a:buChar char="v"/>
            </a:pPr>
            <a:r>
              <a:rPr lang="en-US" sz="2800" b="1" u="none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What about animal sacrifices?   Heb. 10:4</a:t>
            </a:r>
          </a:p>
          <a:p>
            <a:pPr marR="0" algn="just" rtl="0">
              <a:buClr>
                <a:schemeClr val="bg1"/>
              </a:buClr>
            </a:pPr>
            <a:endParaRPr lang="en-US" sz="2800" b="1" dirty="0">
              <a:solidFill>
                <a:srgbClr val="FFFF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1D1B74-4F74-E7DC-3B90-573203C92279}"/>
              </a:ext>
            </a:extLst>
          </p:cNvPr>
          <p:cNvSpPr txBox="1"/>
          <p:nvPr/>
        </p:nvSpPr>
        <p:spPr>
          <a:xfrm>
            <a:off x="3049121" y="3167390"/>
            <a:ext cx="60982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i="0" u="sng" strike="noStrike" baseline="0" dirty="0">
                <a:solidFill>
                  <a:srgbClr val="238554"/>
                </a:solidFill>
                <a:latin typeface="Verdana" panose="020B0604030504040204" pitchFamily="34" charset="0"/>
              </a:rPr>
              <a:t>Jas_2:10</a:t>
            </a:r>
            <a:r>
              <a:rPr lang="en-US" sz="1400" b="0" i="0" u="sng" strike="noStrike" baseline="0" dirty="0">
                <a:solidFill>
                  <a:srgbClr val="292F33"/>
                </a:solidFill>
                <a:latin typeface="Verdana" panose="020B0604030504040204" pitchFamily="34" charset="0"/>
              </a:rPr>
              <a:t>  For whoever shall keep the whole law, and yet stumble in one </a:t>
            </a:r>
            <a:r>
              <a:rPr lang="en-US" sz="1400" b="0" i="1" u="sng" strike="noStrike" baseline="0" dirty="0">
                <a:solidFill>
                  <a:srgbClr val="757575"/>
                </a:solidFill>
                <a:latin typeface="Verdana" panose="020B0604030504040204" pitchFamily="34" charset="0"/>
              </a:rPr>
              <a:t>point,</a:t>
            </a:r>
            <a:r>
              <a:rPr lang="en-US" sz="1400" b="0" i="0" u="sng" strike="noStrike" baseline="0" dirty="0">
                <a:solidFill>
                  <a:srgbClr val="292F33"/>
                </a:solidFill>
                <a:latin typeface="Verdana" panose="020B0604030504040204" pitchFamily="34" charset="0"/>
              </a:rPr>
              <a:t> he is </a:t>
            </a:r>
            <a:r>
              <a:rPr lang="en-US" sz="1400" b="0" i="0" u="sng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guilty</a:t>
            </a:r>
            <a:r>
              <a:rPr lang="en-US" sz="1400" b="0" i="0" u="sng" strike="noStrike" baseline="0" dirty="0">
                <a:solidFill>
                  <a:srgbClr val="292F33"/>
                </a:solidFill>
                <a:latin typeface="Verdana" panose="020B0604030504040204" pitchFamily="34" charset="0"/>
              </a:rPr>
              <a:t> of all.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6075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979174" y="309641"/>
            <a:ext cx="884361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Works of the Law Do NOT Save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19870B-D606-402D-97F9-41327266C997}"/>
              </a:ext>
            </a:extLst>
          </p:cNvPr>
          <p:cNvSpPr txBox="1"/>
          <p:nvPr/>
        </p:nvSpPr>
        <p:spPr>
          <a:xfrm>
            <a:off x="812372" y="1602658"/>
            <a:ext cx="10379089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3" algn="ctr" defTabSz="457200">
              <a:spcAft>
                <a:spcPts val="1200"/>
              </a:spcAft>
              <a:buClr>
                <a:schemeClr val="bg1"/>
              </a:buClr>
              <a:tabLst>
                <a:tab pos="1147763" algn="l"/>
                <a:tab pos="1258888" algn="l"/>
              </a:tabLst>
            </a:pPr>
            <a:r>
              <a:rPr lang="en-US" sz="4000" b="1" i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\Decoding</a:t>
            </a:r>
            <a:r>
              <a:rPr lang="en-US" sz="40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Justification by Works</a:t>
            </a:r>
            <a:endParaRPr lang="en-US" sz="2800" b="1" i="0" u="none" strike="noStrike" baseline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indent="-457200" algn="just" rtl="0">
              <a:spcAft>
                <a:spcPts val="1200"/>
              </a:spcAft>
              <a:buClr>
                <a:schemeClr val="bg1"/>
              </a:buClr>
              <a:buFont typeface="Wingdings" panose="05000000000000000000" pitchFamily="2" charset="2"/>
              <a:buChar char="v"/>
            </a:pPr>
            <a:r>
              <a:rPr lang="en-US" sz="2800" b="1" u="none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What about animal sacrifices?   Heb. 10:4</a:t>
            </a:r>
          </a:p>
          <a:p>
            <a:pPr marL="457200" marR="0" indent="-457200" algn="just" rtl="0">
              <a:spcAft>
                <a:spcPts val="1200"/>
              </a:spcAft>
              <a:buClr>
                <a:schemeClr val="bg1"/>
              </a:buClr>
              <a:buFont typeface="Wingdings" panose="05000000000000000000" pitchFamily="2" charset="2"/>
              <a:buChar char="v"/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This is why day of atonement (the one day each year God    remembered their sins) is so important</a:t>
            </a:r>
          </a:p>
          <a:p>
            <a:pPr marR="0" algn="just" rtl="0">
              <a:buClr>
                <a:schemeClr val="bg1"/>
              </a:buClr>
            </a:pPr>
            <a:endParaRPr lang="en-US" sz="2800" b="1" dirty="0">
              <a:solidFill>
                <a:srgbClr val="FFFF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1D1B74-4F74-E7DC-3B90-573203C92279}"/>
              </a:ext>
            </a:extLst>
          </p:cNvPr>
          <p:cNvSpPr txBox="1"/>
          <p:nvPr/>
        </p:nvSpPr>
        <p:spPr>
          <a:xfrm>
            <a:off x="3049121" y="3167390"/>
            <a:ext cx="60982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i="0" u="sng" strike="noStrike" baseline="0" dirty="0">
                <a:solidFill>
                  <a:srgbClr val="238554"/>
                </a:solidFill>
                <a:latin typeface="Verdana" panose="020B0604030504040204" pitchFamily="34" charset="0"/>
              </a:rPr>
              <a:t>Jas_2:10</a:t>
            </a:r>
            <a:r>
              <a:rPr lang="en-US" sz="1400" b="0" i="0" u="sng" strike="noStrike" baseline="0" dirty="0">
                <a:solidFill>
                  <a:srgbClr val="292F33"/>
                </a:solidFill>
                <a:latin typeface="Verdana" panose="020B0604030504040204" pitchFamily="34" charset="0"/>
              </a:rPr>
              <a:t>  For whoever shall keep the whole law, and yet stumble in one </a:t>
            </a:r>
            <a:r>
              <a:rPr lang="en-US" sz="1400" b="0" i="1" u="sng" strike="noStrike" baseline="0" dirty="0">
                <a:solidFill>
                  <a:srgbClr val="757575"/>
                </a:solidFill>
                <a:latin typeface="Verdana" panose="020B0604030504040204" pitchFamily="34" charset="0"/>
              </a:rPr>
              <a:t>point,</a:t>
            </a:r>
            <a:r>
              <a:rPr lang="en-US" sz="1400" b="0" i="0" u="sng" strike="noStrike" baseline="0" dirty="0">
                <a:solidFill>
                  <a:srgbClr val="292F33"/>
                </a:solidFill>
                <a:latin typeface="Verdana" panose="020B0604030504040204" pitchFamily="34" charset="0"/>
              </a:rPr>
              <a:t> he is </a:t>
            </a:r>
            <a:r>
              <a:rPr lang="en-US" sz="1400" b="0" i="0" u="sng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guilty</a:t>
            </a:r>
            <a:r>
              <a:rPr lang="en-US" sz="1400" b="0" i="0" u="sng" strike="noStrike" baseline="0" dirty="0">
                <a:solidFill>
                  <a:srgbClr val="292F33"/>
                </a:solidFill>
                <a:latin typeface="Verdana" panose="020B0604030504040204" pitchFamily="34" charset="0"/>
              </a:rPr>
              <a:t> of all.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1061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979174" y="309641"/>
            <a:ext cx="884361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Works of the Law Do NOT Save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19870B-D606-402D-97F9-41327266C997}"/>
              </a:ext>
            </a:extLst>
          </p:cNvPr>
          <p:cNvSpPr txBox="1"/>
          <p:nvPr/>
        </p:nvSpPr>
        <p:spPr>
          <a:xfrm>
            <a:off x="812372" y="1602658"/>
            <a:ext cx="1037908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3" algn="ctr" defTabSz="457200">
              <a:spcAft>
                <a:spcPts val="1200"/>
              </a:spcAft>
              <a:buClr>
                <a:schemeClr val="bg1"/>
              </a:buClr>
              <a:tabLst>
                <a:tab pos="1147763" algn="l"/>
                <a:tab pos="1258888" algn="l"/>
              </a:tabLst>
            </a:pPr>
            <a:r>
              <a:rPr lang="en-US" sz="4000" b="1" i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\Decoding</a:t>
            </a:r>
            <a:r>
              <a:rPr lang="en-US" sz="40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Justification by Works</a:t>
            </a:r>
            <a:endParaRPr lang="en-US" sz="2800" b="1" i="0" u="none" strike="noStrike" baseline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indent="-457200" algn="just" rtl="0">
              <a:spcAft>
                <a:spcPts val="1200"/>
              </a:spcAft>
              <a:buClr>
                <a:schemeClr val="bg1"/>
              </a:buClr>
              <a:buFont typeface="Wingdings" panose="05000000000000000000" pitchFamily="2" charset="2"/>
              <a:buChar char="v"/>
            </a:pPr>
            <a:r>
              <a:rPr lang="en-US" sz="2800" b="1" u="none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What about animal sacrifices?   Heb. 10:4</a:t>
            </a:r>
          </a:p>
          <a:p>
            <a:pPr marL="457200" marR="0" indent="-457200" algn="just" rtl="0">
              <a:spcAft>
                <a:spcPts val="1200"/>
              </a:spcAft>
              <a:buClr>
                <a:schemeClr val="bg1"/>
              </a:buClr>
              <a:buFont typeface="Wingdings" panose="05000000000000000000" pitchFamily="2" charset="2"/>
              <a:buChar char="v"/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This is why day of atonement (the one day each year God    remembered their sins) is so important</a:t>
            </a:r>
          </a:p>
          <a:p>
            <a:pPr marL="457200" marR="0" indent="-457200" algn="just" rtl="0">
              <a:spcAft>
                <a:spcPts val="1200"/>
              </a:spcAft>
              <a:buClr>
                <a:schemeClr val="bg1"/>
              </a:buClr>
              <a:buFont typeface="Wingdings" panose="05000000000000000000" pitchFamily="2" charset="2"/>
              <a:buChar char="v"/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book of Romans shows that no one can be justified; there is the righteousness of faith revealed in the gospel—Rom. 1:16-17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1D1B74-4F74-E7DC-3B90-573203C92279}"/>
              </a:ext>
            </a:extLst>
          </p:cNvPr>
          <p:cNvSpPr txBox="1"/>
          <p:nvPr/>
        </p:nvSpPr>
        <p:spPr>
          <a:xfrm>
            <a:off x="3049121" y="3167390"/>
            <a:ext cx="60982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i="0" u="sng" strike="noStrike" baseline="0" dirty="0">
                <a:solidFill>
                  <a:srgbClr val="238554"/>
                </a:solidFill>
                <a:latin typeface="Verdana" panose="020B0604030504040204" pitchFamily="34" charset="0"/>
              </a:rPr>
              <a:t>Jas_2:10</a:t>
            </a:r>
            <a:r>
              <a:rPr lang="en-US" sz="1400" b="0" i="0" u="sng" strike="noStrike" baseline="0" dirty="0">
                <a:solidFill>
                  <a:srgbClr val="292F33"/>
                </a:solidFill>
                <a:latin typeface="Verdana" panose="020B0604030504040204" pitchFamily="34" charset="0"/>
              </a:rPr>
              <a:t>  For whoever shall keep the whole law, and yet stumble in one </a:t>
            </a:r>
            <a:r>
              <a:rPr lang="en-US" sz="1400" b="0" i="1" u="sng" strike="noStrike" baseline="0" dirty="0">
                <a:solidFill>
                  <a:srgbClr val="757575"/>
                </a:solidFill>
                <a:latin typeface="Verdana" panose="020B0604030504040204" pitchFamily="34" charset="0"/>
              </a:rPr>
              <a:t>point,</a:t>
            </a:r>
            <a:r>
              <a:rPr lang="en-US" sz="1400" b="0" i="0" u="sng" strike="noStrike" baseline="0" dirty="0">
                <a:solidFill>
                  <a:srgbClr val="292F33"/>
                </a:solidFill>
                <a:latin typeface="Verdana" panose="020B0604030504040204" pitchFamily="34" charset="0"/>
              </a:rPr>
              <a:t> he is </a:t>
            </a:r>
            <a:r>
              <a:rPr lang="en-US" sz="1400" b="0" i="0" u="sng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guilty</a:t>
            </a:r>
            <a:r>
              <a:rPr lang="en-US" sz="1400" b="0" i="0" u="sng" strike="noStrike" baseline="0" dirty="0">
                <a:solidFill>
                  <a:srgbClr val="292F33"/>
                </a:solidFill>
                <a:latin typeface="Verdana" panose="020B0604030504040204" pitchFamily="34" charset="0"/>
              </a:rPr>
              <a:t> of all.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57656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979174" y="309641"/>
            <a:ext cx="884361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Works of the Law Do NOT Save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19870B-D606-402D-97F9-41327266C997}"/>
              </a:ext>
            </a:extLst>
          </p:cNvPr>
          <p:cNvSpPr txBox="1"/>
          <p:nvPr/>
        </p:nvSpPr>
        <p:spPr>
          <a:xfrm>
            <a:off x="812372" y="1602658"/>
            <a:ext cx="10379089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3" algn="ctr" defTabSz="457200">
              <a:spcAft>
                <a:spcPts val="1200"/>
              </a:spcAft>
              <a:buClr>
                <a:schemeClr val="bg1"/>
              </a:buClr>
              <a:tabLst>
                <a:tab pos="1147763" algn="l"/>
                <a:tab pos="1258888" algn="l"/>
              </a:tabLst>
            </a:pPr>
            <a:r>
              <a:rPr lang="en-US" sz="4000" b="1" i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\Decoding</a:t>
            </a:r>
            <a:r>
              <a:rPr lang="en-US" sz="40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Justification by Works</a:t>
            </a:r>
            <a:endParaRPr lang="en-US" sz="2800" b="1" i="0" u="none" strike="noStrike" baseline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indent="-457200" algn="just" rtl="0">
              <a:spcAft>
                <a:spcPts val="1200"/>
              </a:spcAft>
              <a:buClr>
                <a:schemeClr val="bg1"/>
              </a:buClr>
              <a:buFont typeface="Wingdings" panose="05000000000000000000" pitchFamily="2" charset="2"/>
              <a:buChar char="v"/>
            </a:pPr>
            <a:r>
              <a:rPr lang="en-US" sz="2800" b="1" u="none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What about animal sacrifices?   Heb. 10:4</a:t>
            </a:r>
          </a:p>
          <a:p>
            <a:pPr marL="457200" marR="0" indent="-457200" algn="just" rtl="0">
              <a:spcAft>
                <a:spcPts val="1200"/>
              </a:spcAft>
              <a:buClr>
                <a:schemeClr val="bg1"/>
              </a:buClr>
              <a:buFont typeface="Wingdings" panose="05000000000000000000" pitchFamily="2" charset="2"/>
              <a:buChar char="v"/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This is why day of atonement (the one day each year God    remembered their sins) is so important</a:t>
            </a:r>
          </a:p>
          <a:p>
            <a:pPr marL="457200" marR="0" indent="-457200" algn="just" rtl="0">
              <a:spcAft>
                <a:spcPts val="1200"/>
              </a:spcAft>
              <a:buClr>
                <a:schemeClr val="bg1"/>
              </a:buClr>
              <a:buFont typeface="Wingdings" panose="05000000000000000000" pitchFamily="2" charset="2"/>
              <a:buChar char="v"/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book of Romans shows that no one can be justified; there is the righteousness of faith revealed in the gospel—Rom. 1:16-17</a:t>
            </a:r>
          </a:p>
          <a:p>
            <a:pPr marL="457200" marR="0" indent="-457200" algn="just" rtl="0">
              <a:spcAft>
                <a:spcPts val="1200"/>
              </a:spcAft>
              <a:buClr>
                <a:schemeClr val="bg1"/>
              </a:buClr>
              <a:buFont typeface="Wingdings" panose="05000000000000000000" pitchFamily="2" charset="2"/>
              <a:buChar char="v"/>
            </a:pPr>
            <a:r>
              <a:rPr lang="en-US" sz="2800" b="1" u="none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Pharisees of the N.T. sought justification by the law without faith and failed—Heb. 4:2</a:t>
            </a:r>
          </a:p>
          <a:p>
            <a:pPr marR="0" algn="just" rtl="0">
              <a:buClr>
                <a:schemeClr val="bg1"/>
              </a:buClr>
            </a:pPr>
            <a:endParaRPr lang="en-US" sz="2800" b="1" dirty="0">
              <a:solidFill>
                <a:srgbClr val="FFFF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1D1B74-4F74-E7DC-3B90-573203C92279}"/>
              </a:ext>
            </a:extLst>
          </p:cNvPr>
          <p:cNvSpPr txBox="1"/>
          <p:nvPr/>
        </p:nvSpPr>
        <p:spPr>
          <a:xfrm>
            <a:off x="3049121" y="3167390"/>
            <a:ext cx="60982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i="0" u="sng" strike="noStrike" baseline="0" dirty="0">
                <a:solidFill>
                  <a:srgbClr val="238554"/>
                </a:solidFill>
                <a:latin typeface="Verdana" panose="020B0604030504040204" pitchFamily="34" charset="0"/>
              </a:rPr>
              <a:t>Jas_2:10</a:t>
            </a:r>
            <a:r>
              <a:rPr lang="en-US" sz="1400" b="0" i="0" u="sng" strike="noStrike" baseline="0" dirty="0">
                <a:solidFill>
                  <a:srgbClr val="292F33"/>
                </a:solidFill>
                <a:latin typeface="Verdana" panose="020B0604030504040204" pitchFamily="34" charset="0"/>
              </a:rPr>
              <a:t>  For whoever shall keep the whole law, and yet stumble in one </a:t>
            </a:r>
            <a:r>
              <a:rPr lang="en-US" sz="1400" b="0" i="1" u="sng" strike="noStrike" baseline="0" dirty="0">
                <a:solidFill>
                  <a:srgbClr val="757575"/>
                </a:solidFill>
                <a:latin typeface="Verdana" panose="020B0604030504040204" pitchFamily="34" charset="0"/>
              </a:rPr>
              <a:t>point,</a:t>
            </a:r>
            <a:r>
              <a:rPr lang="en-US" sz="1400" b="0" i="0" u="sng" strike="noStrike" baseline="0" dirty="0">
                <a:solidFill>
                  <a:srgbClr val="292F33"/>
                </a:solidFill>
                <a:latin typeface="Verdana" panose="020B0604030504040204" pitchFamily="34" charset="0"/>
              </a:rPr>
              <a:t> he is </a:t>
            </a:r>
            <a:r>
              <a:rPr lang="en-US" sz="1400" b="0" i="0" u="sng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guilty</a:t>
            </a:r>
            <a:r>
              <a:rPr lang="en-US" sz="1400" b="0" i="0" u="sng" strike="noStrike" baseline="0" dirty="0">
                <a:solidFill>
                  <a:srgbClr val="292F33"/>
                </a:solidFill>
                <a:latin typeface="Verdana" panose="020B0604030504040204" pitchFamily="34" charset="0"/>
              </a:rPr>
              <a:t> of all.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916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979174" y="309641"/>
            <a:ext cx="884361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Review of Grace and Faith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19870B-D606-402D-97F9-41327266C997}"/>
              </a:ext>
            </a:extLst>
          </p:cNvPr>
          <p:cNvSpPr txBox="1"/>
          <p:nvPr/>
        </p:nvSpPr>
        <p:spPr>
          <a:xfrm>
            <a:off x="812372" y="1602658"/>
            <a:ext cx="10379089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3" algn="ctr" defTabSz="457200">
              <a:spcAft>
                <a:spcPts val="600"/>
              </a:spcAft>
              <a:buClr>
                <a:schemeClr val="bg1"/>
              </a:buClr>
              <a:tabLst>
                <a:tab pos="1147763" algn="l"/>
                <a:tab pos="1258888" algn="l"/>
              </a:tabLst>
            </a:pPr>
            <a:r>
              <a:rPr lang="en-US" sz="40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Decoding Justification by Works</a:t>
            </a:r>
          </a:p>
          <a:p>
            <a:pPr marL="288925" lvl="3" indent="-288925" algn="just" defTabSz="4572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1147763" algn="l"/>
                <a:tab pos="1258888" algn="l"/>
              </a:tabLst>
            </a:pPr>
            <a:r>
              <a:rPr lang="en-US" sz="3200" b="1" dirty="0">
                <a:solidFill>
                  <a:srgbClr val="FFFF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We have looked at Grace</a:t>
            </a:r>
          </a:p>
          <a:p>
            <a:pPr marL="288925" lvl="3" indent="-288925" algn="just" defTabSz="4572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1147763" algn="l"/>
                <a:tab pos="1258888" algn="l"/>
              </a:tabLst>
            </a:pPr>
            <a:r>
              <a:rPr lang="en-US" sz="3200" b="1" dirty="0">
                <a:solidFill>
                  <a:srgbClr val="FFFF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We have looked at Faith</a:t>
            </a:r>
            <a:endParaRPr lang="en-US" sz="3600" b="1" dirty="0">
              <a:solidFill>
                <a:srgbClr val="FFFF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158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979174" y="309641"/>
            <a:ext cx="884361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Review of Grace and Faith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19870B-D606-402D-97F9-41327266C997}"/>
              </a:ext>
            </a:extLst>
          </p:cNvPr>
          <p:cNvSpPr txBox="1"/>
          <p:nvPr/>
        </p:nvSpPr>
        <p:spPr>
          <a:xfrm>
            <a:off x="812372" y="1602658"/>
            <a:ext cx="10379089" cy="367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3" algn="ctr" defTabSz="457200">
              <a:spcAft>
                <a:spcPts val="600"/>
              </a:spcAft>
              <a:buClr>
                <a:schemeClr val="bg1"/>
              </a:buClr>
              <a:tabLst>
                <a:tab pos="1147763" algn="l"/>
                <a:tab pos="1258888" algn="l"/>
              </a:tabLst>
            </a:pPr>
            <a:r>
              <a:rPr lang="en-US" sz="40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Decoding Justification by Works</a:t>
            </a:r>
          </a:p>
          <a:p>
            <a:pPr marL="288925" lvl="3" indent="-288925" algn="just" defTabSz="4572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1147763" algn="l"/>
                <a:tab pos="1258888" algn="l"/>
              </a:tabLst>
            </a:pPr>
            <a:r>
              <a:rPr lang="en-US" sz="3200" b="1" dirty="0">
                <a:solidFill>
                  <a:srgbClr val="FFFF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We have looked at Grace</a:t>
            </a:r>
          </a:p>
          <a:p>
            <a:pPr marL="288925" lvl="3" indent="-288925" algn="just" defTabSz="4572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1147763" algn="l"/>
                <a:tab pos="1258888" algn="l"/>
              </a:tabLst>
            </a:pPr>
            <a:r>
              <a:rPr lang="en-US" sz="3200" b="1" dirty="0">
                <a:solidFill>
                  <a:srgbClr val="FFFF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We have looked at Faith</a:t>
            </a:r>
          </a:p>
          <a:p>
            <a:pPr marL="288925" lvl="3" indent="-288925" algn="just" defTabSz="4572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1147763" algn="l"/>
                <a:tab pos="1258888" algn="l"/>
              </a:tabLst>
            </a:pPr>
            <a:r>
              <a:rPr lang="en-US" sz="3200" b="1" dirty="0">
                <a:solidFill>
                  <a:srgbClr val="FFFF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We turn our attention to works: </a:t>
            </a:r>
          </a:p>
          <a:p>
            <a:pPr marL="288925" lvl="3" indent="-288925" algn="just" defTabSz="4572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1147763" algn="l"/>
                <a:tab pos="1258888" algn="l"/>
              </a:tabLst>
            </a:pPr>
            <a:endParaRPr lang="en-US" sz="3200" b="1" dirty="0">
              <a:solidFill>
                <a:srgbClr val="FFFF0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3" algn="ctr" defTabSz="457200">
              <a:spcAft>
                <a:spcPts val="600"/>
              </a:spcAft>
              <a:buClr>
                <a:schemeClr val="bg1"/>
              </a:buClr>
              <a:tabLst>
                <a:tab pos="1147763" algn="l"/>
                <a:tab pos="1258888" algn="l"/>
              </a:tabLst>
            </a:pP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Today: Works That Do NOT save</a:t>
            </a:r>
            <a:endParaRPr lang="en-US" sz="3600" b="1" dirty="0">
              <a:solidFill>
                <a:srgbClr val="FFFF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65363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979174" y="309641"/>
            <a:ext cx="884361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Works of the Law Do NOT Save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19870B-D606-402D-97F9-41327266C997}"/>
              </a:ext>
            </a:extLst>
          </p:cNvPr>
          <p:cNvSpPr txBox="1"/>
          <p:nvPr/>
        </p:nvSpPr>
        <p:spPr>
          <a:xfrm>
            <a:off x="812372" y="1602658"/>
            <a:ext cx="103790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3" algn="ctr" defTabSz="457200">
              <a:spcAft>
                <a:spcPts val="600"/>
              </a:spcAft>
              <a:buClr>
                <a:schemeClr val="bg1"/>
              </a:buClr>
              <a:tabLst>
                <a:tab pos="1147763" algn="l"/>
                <a:tab pos="1258888" algn="l"/>
              </a:tabLst>
            </a:pPr>
            <a:r>
              <a:rPr lang="en-US" sz="40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Decoding Justification by Works</a:t>
            </a:r>
          </a:p>
        </p:txBody>
      </p:sp>
    </p:spTree>
    <p:extLst>
      <p:ext uri="{BB962C8B-B14F-4D97-AF65-F5344CB8AC3E}">
        <p14:creationId xmlns:p14="http://schemas.microsoft.com/office/powerpoint/2010/main" val="4280845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979174" y="309641"/>
            <a:ext cx="884361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Works of the Law Do NOT Save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19870B-D606-402D-97F9-41327266C997}"/>
              </a:ext>
            </a:extLst>
          </p:cNvPr>
          <p:cNvSpPr txBox="1"/>
          <p:nvPr/>
        </p:nvSpPr>
        <p:spPr>
          <a:xfrm>
            <a:off x="812372" y="1602658"/>
            <a:ext cx="10379089" cy="2416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3" algn="ctr" defTabSz="457200">
              <a:spcAft>
                <a:spcPts val="600"/>
              </a:spcAft>
              <a:buClr>
                <a:schemeClr val="bg1"/>
              </a:buClr>
              <a:tabLst>
                <a:tab pos="1147763" algn="l"/>
                <a:tab pos="1258888" algn="l"/>
              </a:tabLst>
            </a:pPr>
            <a:r>
              <a:rPr lang="en-US" sz="40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Decoding Justification by Works</a:t>
            </a:r>
          </a:p>
          <a:p>
            <a:pPr lvl="3" algn="just" defTabSz="457200">
              <a:spcAft>
                <a:spcPts val="600"/>
              </a:spcAft>
              <a:buClr>
                <a:schemeClr val="bg1"/>
              </a:buClr>
              <a:tabLst>
                <a:tab pos="1147763" algn="l"/>
                <a:tab pos="1258888" algn="l"/>
              </a:tabLst>
            </a:pPr>
            <a:r>
              <a:rPr lang="en-US" sz="2800" b="1" u="none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Rom. 10:5  For Moses writes about the </a:t>
            </a:r>
            <a:r>
              <a:rPr lang="en-US" sz="2800" b="1" u="none" strike="noStrike" baseline="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righteousness which is of the law</a:t>
            </a:r>
            <a:r>
              <a:rPr lang="en-US" sz="2800" b="1" u="none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"The man who does those things shall live by them.”</a:t>
            </a:r>
          </a:p>
          <a:p>
            <a:pPr lvl="3" algn="just" defTabSz="457200">
              <a:spcAft>
                <a:spcPts val="600"/>
              </a:spcAft>
              <a:buClr>
                <a:schemeClr val="bg1"/>
              </a:buClr>
              <a:tabLst>
                <a:tab pos="1147763" algn="l"/>
                <a:tab pos="1258888" algn="l"/>
              </a:tabLst>
            </a:pPr>
            <a:endParaRPr lang="en-US" sz="1200" b="1" u="none" strike="noStrike" baseline="0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3" algn="just" defTabSz="457200">
              <a:spcAft>
                <a:spcPts val="600"/>
              </a:spcAft>
              <a:buClr>
                <a:schemeClr val="bg1"/>
              </a:buClr>
              <a:tabLst>
                <a:tab pos="1147763" algn="l"/>
                <a:tab pos="1258888" algn="l"/>
              </a:tabLst>
            </a:pPr>
            <a:endParaRPr lang="en-US" sz="28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472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979174" y="309641"/>
            <a:ext cx="884361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Works of the Law Do NOT Save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19870B-D606-402D-97F9-41327266C997}"/>
              </a:ext>
            </a:extLst>
          </p:cNvPr>
          <p:cNvSpPr txBox="1"/>
          <p:nvPr/>
        </p:nvSpPr>
        <p:spPr>
          <a:xfrm>
            <a:off x="812372" y="1602658"/>
            <a:ext cx="10379089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3" algn="ctr" defTabSz="457200">
              <a:spcAft>
                <a:spcPts val="600"/>
              </a:spcAft>
              <a:buClr>
                <a:schemeClr val="bg1"/>
              </a:buClr>
              <a:tabLst>
                <a:tab pos="1147763" algn="l"/>
                <a:tab pos="1258888" algn="l"/>
              </a:tabLst>
            </a:pPr>
            <a:r>
              <a:rPr lang="en-US" sz="40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Decoding Justification by Works</a:t>
            </a:r>
          </a:p>
          <a:p>
            <a:pPr lvl="3" algn="just" defTabSz="457200">
              <a:spcAft>
                <a:spcPts val="600"/>
              </a:spcAft>
              <a:buClr>
                <a:schemeClr val="bg1"/>
              </a:buClr>
              <a:tabLst>
                <a:tab pos="1147763" algn="l"/>
                <a:tab pos="1258888" algn="l"/>
              </a:tabLst>
            </a:pPr>
            <a:r>
              <a:rPr lang="en-US" sz="2800" b="1" u="none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Rom. 10:5  For Moses writes about the </a:t>
            </a:r>
            <a:r>
              <a:rPr lang="en-US" sz="2800" b="1" u="none" strike="noStrike" baseline="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righteousness which is of the law</a:t>
            </a:r>
            <a:r>
              <a:rPr lang="en-US" sz="2800" b="1" u="none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"The man who does those things shall live by them.”</a:t>
            </a:r>
          </a:p>
          <a:p>
            <a:pPr lvl="3" algn="just" defTabSz="457200">
              <a:spcAft>
                <a:spcPts val="600"/>
              </a:spcAft>
              <a:buClr>
                <a:schemeClr val="bg1"/>
              </a:buClr>
              <a:tabLst>
                <a:tab pos="1147763" algn="l"/>
                <a:tab pos="1258888" algn="l"/>
              </a:tabLst>
            </a:pPr>
            <a:endParaRPr lang="en-US" sz="1200" b="1" u="none" strike="noStrike" baseline="0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3" algn="just" defTabSz="457200">
              <a:spcAft>
                <a:spcPts val="600"/>
              </a:spcAft>
              <a:buClr>
                <a:schemeClr val="bg1"/>
              </a:buClr>
              <a:tabLst>
                <a:tab pos="1147763" algn="l"/>
                <a:tab pos="1258888" algn="l"/>
              </a:tabLst>
            </a:pPr>
            <a:r>
              <a:rPr lang="en-US" sz="2800" b="1" u="none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HE DOES…HE S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HALL LIVE: Found throughout the Old Testament:</a:t>
            </a:r>
          </a:p>
          <a:p>
            <a:pPr lvl="3" algn="ctr" defTabSz="457200">
              <a:spcAft>
                <a:spcPts val="600"/>
              </a:spcAft>
              <a:buClr>
                <a:schemeClr val="bg1"/>
              </a:buClr>
              <a:tabLst>
                <a:tab pos="1147763" algn="l"/>
                <a:tab pos="1258888" algn="l"/>
              </a:tabLst>
            </a:pPr>
            <a:r>
              <a:rPr lang="nl-NL" sz="2800" b="1" i="0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Lev. </a:t>
            </a:r>
            <a:r>
              <a:rPr lang="nl-NL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</a:t>
            </a:r>
            <a:r>
              <a:rPr lang="nl-NL" sz="2800" b="1" i="0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:5; Neh. 9:29; Eze. 20:11, 13, 21</a:t>
            </a:r>
          </a:p>
        </p:txBody>
      </p:sp>
    </p:spTree>
    <p:extLst>
      <p:ext uri="{BB962C8B-B14F-4D97-AF65-F5344CB8AC3E}">
        <p14:creationId xmlns:p14="http://schemas.microsoft.com/office/powerpoint/2010/main" val="1189014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979174" y="309641"/>
            <a:ext cx="884361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Works of the Law Do NOT Save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19870B-D606-402D-97F9-41327266C997}"/>
              </a:ext>
            </a:extLst>
          </p:cNvPr>
          <p:cNvSpPr txBox="1"/>
          <p:nvPr/>
        </p:nvSpPr>
        <p:spPr>
          <a:xfrm>
            <a:off x="812372" y="1602658"/>
            <a:ext cx="10379089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3" algn="ctr" defTabSz="457200">
              <a:spcAft>
                <a:spcPts val="600"/>
              </a:spcAft>
              <a:buClr>
                <a:schemeClr val="bg1"/>
              </a:buClr>
              <a:tabLst>
                <a:tab pos="1147763" algn="l"/>
                <a:tab pos="1258888" algn="l"/>
              </a:tabLst>
            </a:pPr>
            <a:r>
              <a:rPr lang="en-US" sz="40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Decoding Justification by Works</a:t>
            </a:r>
          </a:p>
          <a:p>
            <a:pPr lvl="3" algn="just" defTabSz="457200">
              <a:spcAft>
                <a:spcPts val="600"/>
              </a:spcAft>
              <a:buClr>
                <a:schemeClr val="bg1"/>
              </a:buClr>
              <a:tabLst>
                <a:tab pos="1147763" algn="l"/>
                <a:tab pos="1258888" algn="l"/>
              </a:tabLst>
            </a:pPr>
            <a:r>
              <a:rPr lang="en-US" sz="2800" b="1" u="none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Rom. 10:5  For Moses writes about the </a:t>
            </a:r>
            <a:r>
              <a:rPr lang="en-US" sz="2800" b="1" u="none" strike="noStrike" baseline="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righteousness which is of the law</a:t>
            </a:r>
            <a:r>
              <a:rPr lang="en-US" sz="2800" b="1" u="none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"The man who does those things shall live by them.”</a:t>
            </a:r>
          </a:p>
          <a:p>
            <a:pPr lvl="3" algn="just" defTabSz="457200">
              <a:spcAft>
                <a:spcPts val="600"/>
              </a:spcAft>
              <a:buClr>
                <a:schemeClr val="bg1"/>
              </a:buClr>
              <a:tabLst>
                <a:tab pos="1147763" algn="l"/>
                <a:tab pos="1258888" algn="l"/>
              </a:tabLst>
            </a:pPr>
            <a:endParaRPr lang="en-US" sz="1200" b="1" u="none" strike="noStrike" baseline="0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3" algn="just" defTabSz="457200">
              <a:spcAft>
                <a:spcPts val="600"/>
              </a:spcAft>
              <a:buClr>
                <a:schemeClr val="bg1"/>
              </a:buClr>
              <a:tabLst>
                <a:tab pos="1147763" algn="l"/>
                <a:tab pos="1258888" algn="l"/>
              </a:tabLst>
            </a:pPr>
            <a:r>
              <a:rPr lang="en-US" sz="2800" b="1" u="none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HE DOES…HE S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HALL LIVE: Found throughout the Old Testament:</a:t>
            </a:r>
          </a:p>
          <a:p>
            <a:pPr lvl="3" algn="ctr" defTabSz="457200">
              <a:spcAft>
                <a:spcPts val="600"/>
              </a:spcAft>
              <a:buClr>
                <a:schemeClr val="bg1"/>
              </a:buClr>
              <a:tabLst>
                <a:tab pos="1147763" algn="l"/>
                <a:tab pos="1258888" algn="l"/>
              </a:tabLst>
            </a:pPr>
            <a:r>
              <a:rPr lang="nl-NL" sz="2800" b="1" i="0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Lev. </a:t>
            </a:r>
            <a:r>
              <a:rPr lang="nl-NL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</a:t>
            </a:r>
            <a:r>
              <a:rPr lang="nl-NL" sz="2800" b="1" i="0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:5; Neh. 9:29; Eze. 20:11, 13, 21</a:t>
            </a:r>
          </a:p>
          <a:p>
            <a:pPr lvl="3" algn="ctr" defTabSz="457200">
              <a:spcAft>
                <a:spcPts val="600"/>
              </a:spcAft>
              <a:buClr>
                <a:schemeClr val="bg1"/>
              </a:buClr>
              <a:tabLst>
                <a:tab pos="1147763" algn="l"/>
                <a:tab pos="1258888" algn="l"/>
              </a:tabLst>
            </a:pPr>
            <a:endParaRPr lang="nl-NL" sz="1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3" algn="ctr" defTabSz="457200">
              <a:spcAft>
                <a:spcPts val="600"/>
              </a:spcAft>
              <a:buClr>
                <a:schemeClr val="bg1"/>
              </a:buClr>
              <a:tabLst>
                <a:tab pos="1147763" algn="l"/>
                <a:tab pos="1258888" algn="l"/>
              </a:tabLst>
            </a:pPr>
            <a:r>
              <a:rPr lang="nl-NL" sz="3200" b="1" i="0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 ROOM FOR ONE DISOBEDIENCE</a:t>
            </a:r>
            <a:endParaRPr lang="en-US" sz="28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0699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979174" y="309641"/>
            <a:ext cx="884361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Works of the Law Do NOT Save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19870B-D606-402D-97F9-41327266C997}"/>
              </a:ext>
            </a:extLst>
          </p:cNvPr>
          <p:cNvSpPr txBox="1"/>
          <p:nvPr/>
        </p:nvSpPr>
        <p:spPr>
          <a:xfrm>
            <a:off x="812372" y="1602658"/>
            <a:ext cx="10379089" cy="4970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3" algn="ctr" defTabSz="457200">
              <a:spcAft>
                <a:spcPts val="600"/>
              </a:spcAft>
              <a:buClr>
                <a:schemeClr val="bg1"/>
              </a:buClr>
              <a:tabLst>
                <a:tab pos="1147763" algn="l"/>
                <a:tab pos="1258888" algn="l"/>
              </a:tabLst>
            </a:pPr>
            <a:r>
              <a:rPr lang="en-US" sz="40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Decoding Justification by Works</a:t>
            </a:r>
          </a:p>
          <a:p>
            <a:pPr lvl="3" algn="just" defTabSz="457200">
              <a:spcAft>
                <a:spcPts val="600"/>
              </a:spcAft>
              <a:buClr>
                <a:schemeClr val="bg1"/>
              </a:buClr>
              <a:tabLst>
                <a:tab pos="1147763" algn="l"/>
                <a:tab pos="1258888" algn="l"/>
              </a:tabLst>
            </a:pPr>
            <a:r>
              <a:rPr lang="en-US" sz="2800" b="1" u="none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Rom. 10:5  For Moses writes about the </a:t>
            </a:r>
            <a:r>
              <a:rPr lang="en-US" sz="2800" b="1" u="none" strike="noStrike" baseline="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righteousness which is of the law</a:t>
            </a:r>
            <a:r>
              <a:rPr lang="en-US" sz="2800" b="1" u="none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"The man who does those things shall live by them.”</a:t>
            </a:r>
          </a:p>
          <a:p>
            <a:pPr lvl="3" algn="just" defTabSz="457200">
              <a:spcAft>
                <a:spcPts val="600"/>
              </a:spcAft>
              <a:buClr>
                <a:schemeClr val="bg1"/>
              </a:buClr>
              <a:tabLst>
                <a:tab pos="1147763" algn="l"/>
                <a:tab pos="1258888" algn="l"/>
              </a:tabLst>
            </a:pPr>
            <a:endParaRPr lang="en-US" sz="1200" b="1" u="none" strike="noStrike" baseline="0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3" algn="just" defTabSz="457200">
              <a:spcAft>
                <a:spcPts val="600"/>
              </a:spcAft>
              <a:buClr>
                <a:schemeClr val="bg1"/>
              </a:buClr>
              <a:tabLst>
                <a:tab pos="1147763" algn="l"/>
                <a:tab pos="1258888" algn="l"/>
              </a:tabLst>
            </a:pPr>
            <a:r>
              <a:rPr lang="en-US" sz="2800" b="1" u="none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HE DOES…HE S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HALL LIVE: Found throughout the Old Testament:</a:t>
            </a:r>
          </a:p>
          <a:p>
            <a:pPr lvl="3" algn="ctr" defTabSz="457200">
              <a:spcAft>
                <a:spcPts val="600"/>
              </a:spcAft>
              <a:buClr>
                <a:schemeClr val="bg1"/>
              </a:buClr>
              <a:tabLst>
                <a:tab pos="1147763" algn="l"/>
                <a:tab pos="1258888" algn="l"/>
              </a:tabLst>
            </a:pPr>
            <a:r>
              <a:rPr lang="nl-NL" sz="2800" b="1" i="0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Lev. </a:t>
            </a:r>
            <a:r>
              <a:rPr lang="nl-NL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</a:t>
            </a:r>
            <a:r>
              <a:rPr lang="nl-NL" sz="2800" b="1" i="0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:5; Neh. 9:29; Eze. 20:11, 13, 21</a:t>
            </a:r>
          </a:p>
          <a:p>
            <a:pPr lvl="3" algn="ctr" defTabSz="457200">
              <a:spcAft>
                <a:spcPts val="600"/>
              </a:spcAft>
              <a:buClr>
                <a:schemeClr val="bg1"/>
              </a:buClr>
              <a:tabLst>
                <a:tab pos="1147763" algn="l"/>
                <a:tab pos="1258888" algn="l"/>
              </a:tabLst>
            </a:pPr>
            <a:endParaRPr lang="nl-NL" sz="1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3" algn="ctr" defTabSz="457200">
              <a:spcAft>
                <a:spcPts val="600"/>
              </a:spcAft>
              <a:buClr>
                <a:schemeClr val="bg1"/>
              </a:buClr>
              <a:tabLst>
                <a:tab pos="1147763" algn="l"/>
                <a:tab pos="1258888" algn="l"/>
              </a:tabLst>
            </a:pPr>
            <a:r>
              <a:rPr lang="nl-NL" sz="3200" b="1" i="0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 ROOM FOR ONE DISOBEDIENCE</a:t>
            </a:r>
          </a:p>
          <a:p>
            <a:pPr lvl="3" algn="ctr" defTabSz="457200">
              <a:spcAft>
                <a:spcPts val="600"/>
              </a:spcAft>
              <a:buClr>
                <a:schemeClr val="bg1"/>
              </a:buClr>
              <a:tabLst>
                <a:tab pos="1147763" algn="l"/>
                <a:tab pos="1258888" algn="l"/>
              </a:tabLst>
            </a:pPr>
            <a:endParaRPr lang="nl-NL" sz="7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3" algn="just" defTabSz="457200">
              <a:spcAft>
                <a:spcPts val="600"/>
              </a:spcAft>
              <a:buClr>
                <a:schemeClr val="bg1"/>
              </a:buClr>
              <a:tabLst>
                <a:tab pos="1147763" algn="l"/>
                <a:tab pos="1258888" algn="l"/>
              </a:tabLst>
            </a:pPr>
            <a:r>
              <a:rPr lang="en-US" sz="2800" b="1" i="0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James 2:10  For whoever shall keep the whole law, and yet stumble in one </a:t>
            </a:r>
            <a:r>
              <a:rPr lang="en-US" sz="2800" b="1" i="1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point,</a:t>
            </a:r>
            <a:r>
              <a:rPr lang="en-US" sz="2800" b="1" i="0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he is guilty of all.</a:t>
            </a:r>
            <a:endParaRPr lang="en-US" sz="28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6485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979174" y="309641"/>
            <a:ext cx="884361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Works of the Law Do NOT Save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19870B-D606-402D-97F9-41327266C997}"/>
              </a:ext>
            </a:extLst>
          </p:cNvPr>
          <p:cNvSpPr txBox="1"/>
          <p:nvPr/>
        </p:nvSpPr>
        <p:spPr>
          <a:xfrm>
            <a:off x="812372" y="1602658"/>
            <a:ext cx="10379089" cy="423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3" algn="ctr" defTabSz="457200">
              <a:spcAft>
                <a:spcPts val="600"/>
              </a:spcAft>
              <a:buClr>
                <a:schemeClr val="bg1"/>
              </a:buClr>
              <a:tabLst>
                <a:tab pos="1147763" algn="l"/>
                <a:tab pos="1258888" algn="l"/>
              </a:tabLst>
            </a:pPr>
            <a:r>
              <a:rPr lang="en-US" sz="4000" b="1" i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\Decoding</a:t>
            </a:r>
            <a:r>
              <a:rPr lang="en-US" sz="40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Justification by Works</a:t>
            </a:r>
            <a:endParaRPr lang="en-US" sz="2800" b="1" i="0" u="none" strike="noStrike" baseline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 algn="just" rtl="0"/>
            <a:r>
              <a:rPr lang="en-US" sz="2800" b="1" u="none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10  For as many as are of the works of the law are under the curse; for it is written, "Cursed is everyone who does not continue in all things which are written in the book of the law, to do them." </a:t>
            </a:r>
          </a:p>
          <a:p>
            <a:pPr marR="0" algn="just" rtl="0"/>
            <a:r>
              <a:rPr lang="en-US" sz="2800" b="1" u="none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11  But that no one is justified by the law in the sight of God is evident, for "The just shall live by faith." </a:t>
            </a:r>
          </a:p>
          <a:p>
            <a:pPr marR="0" algn="just" rtl="0"/>
            <a:r>
              <a:rPr lang="en-US" sz="2800" b="1" u="none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12  Yet the law is not of faith, but "The man who does them shall live by them“ </a:t>
            </a:r>
          </a:p>
          <a:p>
            <a:pPr marR="0" algn="just" rtl="0"/>
            <a:r>
              <a:rPr lang="en-US" sz="2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						Gal. 3:10-12</a:t>
            </a:r>
            <a:endParaRPr lang="en-US" sz="2800" b="1" dirty="0">
              <a:solidFill>
                <a:srgbClr val="FFFF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1D1B74-4F74-E7DC-3B90-573203C92279}"/>
              </a:ext>
            </a:extLst>
          </p:cNvPr>
          <p:cNvSpPr txBox="1"/>
          <p:nvPr/>
        </p:nvSpPr>
        <p:spPr>
          <a:xfrm>
            <a:off x="3049121" y="3167390"/>
            <a:ext cx="60982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i="0" u="sng" strike="noStrike" baseline="0" dirty="0">
                <a:solidFill>
                  <a:srgbClr val="238554"/>
                </a:solidFill>
                <a:latin typeface="Verdana" panose="020B0604030504040204" pitchFamily="34" charset="0"/>
              </a:rPr>
              <a:t>Jas_2:10</a:t>
            </a:r>
            <a:r>
              <a:rPr lang="en-US" sz="1400" b="0" i="0" u="sng" strike="noStrike" baseline="0" dirty="0">
                <a:solidFill>
                  <a:srgbClr val="292F33"/>
                </a:solidFill>
                <a:latin typeface="Verdana" panose="020B0604030504040204" pitchFamily="34" charset="0"/>
              </a:rPr>
              <a:t>  For whoever shall keep the whole law, and yet stumble in one </a:t>
            </a:r>
            <a:r>
              <a:rPr lang="en-US" sz="1400" b="0" i="1" u="sng" strike="noStrike" baseline="0" dirty="0">
                <a:solidFill>
                  <a:srgbClr val="757575"/>
                </a:solidFill>
                <a:latin typeface="Verdana" panose="020B0604030504040204" pitchFamily="34" charset="0"/>
              </a:rPr>
              <a:t>point,</a:t>
            </a:r>
            <a:r>
              <a:rPr lang="en-US" sz="1400" b="0" i="0" u="sng" strike="noStrike" baseline="0" dirty="0">
                <a:solidFill>
                  <a:srgbClr val="292F33"/>
                </a:solidFill>
                <a:latin typeface="Verdana" panose="020B0604030504040204" pitchFamily="34" charset="0"/>
              </a:rPr>
              <a:t> he is </a:t>
            </a:r>
            <a:r>
              <a:rPr lang="en-US" sz="1400" b="0" i="0" u="sng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guilty</a:t>
            </a:r>
            <a:r>
              <a:rPr lang="en-US" sz="1400" b="0" i="0" u="sng" strike="noStrike" baseline="0" dirty="0">
                <a:solidFill>
                  <a:srgbClr val="292F33"/>
                </a:solidFill>
                <a:latin typeface="Verdana" panose="020B0604030504040204" pitchFamily="34" charset="0"/>
              </a:rPr>
              <a:t> of all.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529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794</TotalTime>
  <Words>831</Words>
  <Application>Microsoft Office PowerPoint</Application>
  <PresentationFormat>Widescreen</PresentationFormat>
  <Paragraphs>71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Cambria</vt:lpstr>
      <vt:lpstr>Verdana</vt:lpstr>
      <vt:lpstr>Wingdings</vt:lpstr>
      <vt:lpstr>Office Theme</vt:lpstr>
      <vt:lpstr> Decoding Justification by Works   Lesson Nine:  Works That Do NOT Save   Palm Beach Lakes   Dan Jenkins </vt:lpstr>
      <vt:lpstr>Review of Grace and Faith</vt:lpstr>
      <vt:lpstr>Review of Grace and Faith</vt:lpstr>
      <vt:lpstr>Works of the Law Do NOT Save</vt:lpstr>
      <vt:lpstr>Works of the Law Do NOT Save</vt:lpstr>
      <vt:lpstr>Works of the Law Do NOT Save</vt:lpstr>
      <vt:lpstr>Works of the Law Do NOT Save</vt:lpstr>
      <vt:lpstr>Works of the Law Do NOT Save</vt:lpstr>
      <vt:lpstr>Works of the Law Do NOT Save</vt:lpstr>
      <vt:lpstr>Works of the Law Do NOT Save</vt:lpstr>
      <vt:lpstr>Works of the Law Do NOT Save</vt:lpstr>
      <vt:lpstr>Works of the Law Do NOT Save</vt:lpstr>
      <vt:lpstr>Works of the Law Do NOT Save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Can I Know I Am  Doing His Will—How Can I Find His Will?</dc:title>
  <dc:creator>Dan</dc:creator>
  <cp:lastModifiedBy>David Sproule</cp:lastModifiedBy>
  <cp:revision>109</cp:revision>
  <cp:lastPrinted>2023-01-29T12:37:51Z</cp:lastPrinted>
  <dcterms:modified xsi:type="dcterms:W3CDTF">2023-02-12T13:46:22Z</dcterms:modified>
</cp:coreProperties>
</file>