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778" r:id="rId2"/>
    <p:sldId id="2779" r:id="rId3"/>
    <p:sldId id="2926" r:id="rId4"/>
    <p:sldId id="2927" r:id="rId5"/>
    <p:sldId id="2913" r:id="rId6"/>
    <p:sldId id="2960" r:id="rId7"/>
    <p:sldId id="2961" r:id="rId8"/>
    <p:sldId id="2967" r:id="rId9"/>
    <p:sldId id="2978" r:id="rId10"/>
    <p:sldId id="2970" r:id="rId11"/>
    <p:sldId id="2980" r:id="rId12"/>
    <p:sldId id="2982" r:id="rId13"/>
    <p:sldId id="2981" r:id="rId14"/>
    <p:sldId id="2979" r:id="rId15"/>
    <p:sldId id="2463" r:id="rId16"/>
  </p:sldIdLst>
  <p:sldSz cx="12192000" cy="6858000"/>
  <p:notesSz cx="7102475" cy="9388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640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" initials="D" lastIdx="1" clrIdx="0">
    <p:extLst>
      <p:ext uri="{19B8F6BF-5375-455C-9EA6-DF929625EA0E}">
        <p15:presenceInfo xmlns:p15="http://schemas.microsoft.com/office/powerpoint/2012/main" userId="Dan" providerId="None"/>
      </p:ext>
    </p:extLst>
  </p:cmAuthor>
  <p:cmAuthor id="2" name="Dan Jenkins" initials="DJ" lastIdx="1" clrIdx="1">
    <p:extLst>
      <p:ext uri="{19B8F6BF-5375-455C-9EA6-DF929625EA0E}">
        <p15:presenceInfo xmlns:p15="http://schemas.microsoft.com/office/powerpoint/2012/main" userId="0cbe366903348d3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34580" autoAdjust="0"/>
    <p:restoredTop sz="86410" autoAdjust="0"/>
  </p:normalViewPr>
  <p:slideViewPr>
    <p:cSldViewPr snapToGrid="0">
      <p:cViewPr varScale="1">
        <p:scale>
          <a:sx n="92" d="100"/>
          <a:sy n="92" d="100"/>
        </p:scale>
        <p:origin x="108" y="444"/>
      </p:cViewPr>
      <p:guideLst>
        <p:guide orient="horz" pos="2520"/>
        <p:guide pos="64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1042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704850"/>
            <a:ext cx="6253163" cy="351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10248" y="4459527"/>
            <a:ext cx="5681980" cy="4224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04" tIns="94204" rIns="94204" bIns="94204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10248" y="4459527"/>
            <a:ext cx="5681980" cy="4224814"/>
          </a:xfrm>
          <a:prstGeom prst="rect">
            <a:avLst/>
          </a:prstGeom>
        </p:spPr>
        <p:txBody>
          <a:bodyPr spcFirstLastPara="1" wrap="square" lIns="94204" tIns="94204" rIns="94204" bIns="94204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7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64795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5152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2967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767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7480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28059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399" cy="4114800"/>
          </a:xfrm>
          <a:prstGeom prst="rect">
            <a:avLst/>
          </a:prstGeom>
        </p:spPr>
        <p:txBody>
          <a:bodyPr spcFirstLastPara="1" wrap="square" lIns="91416" tIns="91416" rIns="91416" bIns="91416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818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81704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2830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6003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3626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79966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605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56351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702625" y="4423320"/>
            <a:ext cx="5620992" cy="4190512"/>
          </a:xfrm>
          <a:prstGeom prst="rect">
            <a:avLst/>
          </a:prstGeom>
        </p:spPr>
        <p:txBody>
          <a:bodyPr spcFirstLastPara="1" wrap="square" lIns="93328" tIns="93328" rIns="93328" bIns="93328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698500"/>
            <a:ext cx="6210300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9942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46" y="0"/>
            <a:ext cx="1218895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365760" y="310896"/>
            <a:ext cx="11430000" cy="2798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  <a:defRPr sz="7000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867525" y="6117336"/>
            <a:ext cx="5111115" cy="740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solidFill>
          <a:schemeClr val="lt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979174" y="299702"/>
            <a:ext cx="8843614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  <a:defRPr b="1">
                <a:solidFill>
                  <a:schemeClr val="lt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body" idx="1"/>
          </p:nvPr>
        </p:nvSpPr>
        <p:spPr>
          <a:xfrm>
            <a:off x="540774" y="1780469"/>
            <a:ext cx="11282013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b="1">
                <a:solidFill>
                  <a:schemeClr val="lt1"/>
                </a:solidFill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 b="1">
                <a:solidFill>
                  <a:schemeClr val="lt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b="1"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b="1"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5" name="Google Shape;55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6" name="Google Shape;5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8" name="Google Shape;6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9" name="Google Shape;6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4" name="Google Shape;7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5" name="Google Shape;7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ctrTitle"/>
          </p:nvPr>
        </p:nvSpPr>
        <p:spPr>
          <a:xfrm>
            <a:off x="-9832" y="810238"/>
            <a:ext cx="12192000" cy="1027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Cambria"/>
              <a:buNone/>
            </a:pPr>
            <a:br>
              <a:rPr lang="en-US" sz="6000" b="1" dirty="0"/>
            </a:br>
            <a:r>
              <a:rPr lang="en-US" sz="6000" b="1" dirty="0"/>
              <a:t>“Let the Bible Speak”</a:t>
            </a:r>
            <a:br>
              <a:rPr lang="en-US" sz="6000" b="1" dirty="0"/>
            </a:br>
            <a:br>
              <a:rPr lang="en-US" sz="6000" b="1" dirty="0"/>
            </a:br>
            <a:r>
              <a:rPr lang="en-US" sz="6000" b="1" dirty="0"/>
              <a:t>The Truth About Lucifer</a:t>
            </a:r>
            <a:endParaRPr sz="6000" dirty="0"/>
          </a:p>
        </p:txBody>
      </p:sp>
      <p:sp>
        <p:nvSpPr>
          <p:cNvPr id="81" name="Google Shape;81;p13"/>
          <p:cNvSpPr txBox="1">
            <a:spLocks noGrp="1"/>
          </p:cNvSpPr>
          <p:nvPr>
            <p:ph type="subTitle" idx="1"/>
          </p:nvPr>
        </p:nvSpPr>
        <p:spPr>
          <a:xfrm>
            <a:off x="7409089" y="6113695"/>
            <a:ext cx="4548187" cy="74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</a:pPr>
            <a:r>
              <a:rPr lang="en-US" sz="3200" dirty="0"/>
              <a:t>Isaiah 14:4-20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007840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91444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3200" b="1" dirty="0">
                <a:solidFill>
                  <a:srgbClr val="FFC000"/>
                </a:solidFill>
              </a:rPr>
              <a:t>Doctrine of God</a:t>
            </a:r>
          </a:p>
          <a:p>
            <a:pPr marL="285750" indent="-285750">
              <a:spcAft>
                <a:spcPts val="14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Hell (the unseen area) sees you coming</a:t>
            </a:r>
          </a:p>
          <a:p>
            <a:pPr marL="285750" indent="-285750">
              <a:spcAft>
                <a:spcPts val="14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Dead rulers (chiefs), raised by God</a:t>
            </a:r>
          </a:p>
          <a:p>
            <a:pPr marL="285750" indent="-285750">
              <a:spcAft>
                <a:spcPts val="14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They say, “You are as weak as we were.</a:t>
            </a:r>
          </a:p>
          <a:p>
            <a:pPr marL="285750" indent="-285750">
              <a:spcAft>
                <a:spcPts val="14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You have been taken down--maggot food</a:t>
            </a:r>
          </a:p>
          <a:p>
            <a:pPr marL="285750" indent="-285750">
              <a:spcAft>
                <a:spcPts val="14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You, a bright star, have been cut down</a:t>
            </a:r>
          </a:p>
          <a:p>
            <a:pPr marL="285750" indent="-285750">
              <a:spcAft>
                <a:spcPts val="14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You who once weakened nations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610936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>
              <a:buClr>
                <a:schemeClr val="bg1"/>
              </a:buClr>
            </a:pPr>
            <a:r>
              <a:rPr lang="en-US" sz="2700" b="1" dirty="0">
                <a:solidFill>
                  <a:srgbClr val="FFFF00"/>
                </a:solidFill>
              </a:rPr>
              <a:t>What does THE BIBLE teach about Lucifer?</a:t>
            </a:r>
          </a:p>
          <a:p>
            <a:pPr marR="0" algn="just" rtl="0">
              <a:spcAft>
                <a:spcPts val="300"/>
              </a:spcAft>
            </a:pP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  9  "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Hell from beneath is excited about you,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To meet you at your coming; It stirs up the dead for you, All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the chief ones of the earth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; It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has raised up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from their thrones All the kings of the nations. </a:t>
            </a:r>
          </a:p>
          <a:p>
            <a:pPr marR="0" algn="just" rtl="0">
              <a:spcAft>
                <a:spcPts val="300"/>
              </a:spcAft>
            </a:pP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10 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They all shall speak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and say to you: 'Have you also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become as weak as we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? Have you become like us? </a:t>
            </a:r>
          </a:p>
          <a:p>
            <a:pPr marR="0" algn="just" rtl="0">
              <a:spcAft>
                <a:spcPts val="300"/>
              </a:spcAft>
            </a:pP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11  Your pomp is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brought down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to </a:t>
            </a:r>
            <a:r>
              <a:rPr lang="en-US" sz="2200" b="1" u="none" strike="noStrike" baseline="0" dirty="0" err="1">
                <a:solidFill>
                  <a:schemeClr val="bg1"/>
                </a:solidFill>
                <a:latin typeface="+mj-lt"/>
              </a:rPr>
              <a:t>Sheol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, And the sound of your stringed instruments; The maggot is spread under you, And worms cover </a:t>
            </a:r>
            <a:r>
              <a:rPr lang="en-US" sz="2200" b="0" i="0" u="none" strike="noStrike" baseline="0" dirty="0">
                <a:solidFill>
                  <a:schemeClr val="bg1"/>
                </a:solidFill>
                <a:latin typeface="+mj-lt"/>
              </a:rPr>
              <a:t>you.”</a:t>
            </a:r>
          </a:p>
          <a:p>
            <a:pPr marR="0" algn="l" rtl="0">
              <a:spcAft>
                <a:spcPts val="300"/>
              </a:spcAft>
            </a:pPr>
            <a:r>
              <a:rPr lang="en-US" sz="22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200" b="0" i="0" u="none" strike="noStrike" baseline="0" dirty="0">
                <a:solidFill>
                  <a:schemeClr val="bg1"/>
                </a:solidFill>
                <a:latin typeface="+mj-lt"/>
              </a:rPr>
              <a:t> 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12  "How you are fallen from heaven, O Lucifer,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son of the morning!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How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you are cut down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to the ground,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You who weakened the nations! 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171F-183E-1D8F-542B-AD9F0D43F2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3141552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786199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3200" b="1" dirty="0">
                <a:solidFill>
                  <a:srgbClr val="FFC000"/>
                </a:solidFill>
              </a:rPr>
              <a:t>Doctrine of God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You once said I am higher than God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Higher than the clouds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“I am the greatest!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Yet you are taken to </a:t>
            </a:r>
            <a:r>
              <a:rPr lang="en-US" sz="2400" b="1" i="1" dirty="0" err="1">
                <a:solidFill>
                  <a:srgbClr val="FFFF00"/>
                </a:solidFill>
              </a:rPr>
              <a:t>Sheol</a:t>
            </a:r>
            <a:r>
              <a:rPr lang="en-US" sz="2400" b="1" i="1" dirty="0">
                <a:solidFill>
                  <a:srgbClr val="FFFF00"/>
                </a:solidFill>
              </a:rPr>
              <a:t> to the depths of the Pit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Those who see you will say, “Is the MAN who was so powerful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 …  Continued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584775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>
              <a:buClr>
                <a:schemeClr val="bg1"/>
              </a:buClr>
            </a:pPr>
            <a:r>
              <a:rPr lang="en-US" sz="2700" b="1" dirty="0">
                <a:solidFill>
                  <a:srgbClr val="FFFF00"/>
                </a:solidFill>
              </a:rPr>
              <a:t>What does THE BIBLE teach about Lucifer?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13  For you have said in your heart: 'I will ascend into heaven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, I will exalt my throne above the stars of God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; I will also sit on the mount of the congregation On the farthest sides of the north; 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14  I will ascend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above the heights of the clouds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, I will be like the Most High.' 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15  Yet you shall be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brought down to </a:t>
            </a:r>
            <a:r>
              <a:rPr lang="en-US" sz="2300" b="1" u="none" strike="noStrike" baseline="0" dirty="0" err="1">
                <a:solidFill>
                  <a:srgbClr val="FFFF00"/>
                </a:solidFill>
                <a:latin typeface="+mj-lt"/>
              </a:rPr>
              <a:t>Sheol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, To the lowest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depths of the Pit. 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16  "Those who see you will gaze at you, And consider you, saying: 'Is this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the man 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who made the earth tremble, Who shook kingdoms,  …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171F-183E-1D8F-542B-AD9F0D43F2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1890452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786199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3200" b="1" dirty="0">
                <a:solidFill>
                  <a:srgbClr val="FFC000"/>
                </a:solidFill>
              </a:rPr>
              <a:t>Doctrine of God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You once said I am higher than God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Higher than the clouds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“I am the greatest!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Yet you are taken to </a:t>
            </a:r>
            <a:r>
              <a:rPr lang="en-US" sz="2400" b="1" i="1" dirty="0" err="1">
                <a:solidFill>
                  <a:srgbClr val="FFFF00"/>
                </a:solidFill>
              </a:rPr>
              <a:t>Sheol</a:t>
            </a:r>
            <a:r>
              <a:rPr lang="en-US" sz="2400" b="1" i="1" dirty="0">
                <a:solidFill>
                  <a:srgbClr val="FFFF00"/>
                </a:solidFill>
              </a:rPr>
              <a:t> to the depths of the Pit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Those who see you will say, “Is the MAN who was so powerful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 …  Continued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584775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>
              <a:buClr>
                <a:schemeClr val="bg1"/>
              </a:buClr>
            </a:pPr>
            <a:r>
              <a:rPr lang="en-US" sz="2700" b="1" dirty="0">
                <a:solidFill>
                  <a:srgbClr val="FFFF00"/>
                </a:solidFill>
              </a:rPr>
              <a:t>What does THE BIBLE teach about Lucifer?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13  For you have said in your heart: 'I will ascend into heaven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, I will exalt my throne above the stars of God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; I will also sit on the mount of the congregation On the farthest sides of the north; 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14  I will ascend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above the heights of the clouds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, I will be like the Most High.' 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15  Yet you shall be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brought down to </a:t>
            </a:r>
            <a:r>
              <a:rPr lang="en-US" sz="2300" b="1" u="none" strike="noStrike" baseline="0" dirty="0" err="1">
                <a:solidFill>
                  <a:srgbClr val="FFFF00"/>
                </a:solidFill>
                <a:latin typeface="+mj-lt"/>
              </a:rPr>
              <a:t>Sheol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, To the lowest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depths of the Pit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. 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16  "Those who see you will gaze at you, And consider you, saying: 'Is this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the man 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who made the earth tremble, Who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shook kingdoms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,  …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171F-183E-1D8F-542B-AD9F0D43F2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4097635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84775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3200" b="1" dirty="0">
                <a:solidFill>
                  <a:srgbClr val="FFC000"/>
                </a:solidFill>
              </a:rPr>
              <a:t>Doctrine of God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The MAN . . . who destroyed cities, never released prisoners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All kings sleep in glory in their tombs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You </a:t>
            </a:r>
            <a:r>
              <a:rPr lang="en-US" sz="2400" b="1" i="1" dirty="0" err="1">
                <a:solidFill>
                  <a:srgbClr val="FFFF00"/>
                </a:solidFill>
              </a:rPr>
              <a:t>wiil</a:t>
            </a:r>
            <a:r>
              <a:rPr lang="en-US" sz="2400" b="1" i="1" dirty="0">
                <a:solidFill>
                  <a:srgbClr val="FFFF00"/>
                </a:solidFill>
              </a:rPr>
              <a:t> have no burial, thrust through with a sword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Because you have destroyed your people. No children to rule after you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590931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>
              <a:buClr>
                <a:schemeClr val="bg1"/>
              </a:buClr>
            </a:pPr>
            <a:r>
              <a:rPr lang="en-US" sz="2700" b="1" dirty="0">
                <a:solidFill>
                  <a:srgbClr val="FFFF00"/>
                </a:solidFill>
              </a:rPr>
              <a:t>What does THE BIBLE teach about Lucifer?</a:t>
            </a:r>
          </a:p>
          <a:p>
            <a:pPr algn="just">
              <a:buClr>
                <a:schemeClr val="bg1"/>
              </a:buClr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16 Is this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the man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…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17  Who made the world as a wilderness And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destroyed its cities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, Who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did not open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the house of his prisoners?'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18  "All the kings of the nations,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All of them, sleep in glory,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Everyone in his own house;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19  But you are cast out of your grave Like an abominable branch, Like the garment of those who are slain,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Thrust through with a sword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, Who go down to the stones of the pit, Like a corpse trodden underfoot.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20  You will not be </a:t>
            </a:r>
            <a:r>
              <a:rPr lang="en-US" sz="2200" b="1" u="none" strike="noStrike" baseline="0" dirty="0">
                <a:solidFill>
                  <a:srgbClr val="FFFF00"/>
                </a:solidFill>
                <a:latin typeface="+mj-lt"/>
              </a:rPr>
              <a:t>joined with them in burial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, Because you have destroyed your land And slain your people. The brood of evildoers shall never be named.</a:t>
            </a:r>
            <a:endParaRPr lang="en-US" sz="27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171F-183E-1D8F-542B-AD9F0D43F2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3015178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775252" y="640814"/>
            <a:ext cx="10525540" cy="5786199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>
              <a:buClr>
                <a:schemeClr val="bg1"/>
              </a:buClr>
            </a:pPr>
            <a:r>
              <a:rPr lang="en-US" sz="2700" b="1" dirty="0">
                <a:solidFill>
                  <a:srgbClr val="FFFF00"/>
                </a:solidFill>
              </a:rPr>
              <a:t>What does THE BIBLE teach about Lucifer?</a:t>
            </a:r>
          </a:p>
          <a:p>
            <a:pPr algn="ctr">
              <a:buClr>
                <a:schemeClr val="bg1"/>
              </a:buClr>
            </a:pPr>
            <a:endParaRPr lang="en-US" sz="27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en-US" sz="4400" b="1" dirty="0">
                <a:solidFill>
                  <a:srgbClr val="FFFF00"/>
                </a:solidFill>
              </a:rPr>
              <a:t>Who is Lucifer?</a:t>
            </a:r>
          </a:p>
          <a:p>
            <a:pPr algn="ctr">
              <a:buClr>
                <a:schemeClr val="bg1"/>
              </a:buClr>
            </a:pPr>
            <a:endParaRPr lang="en-US" sz="1600" b="1" dirty="0">
              <a:solidFill>
                <a:srgbClr val="FFFF00"/>
              </a:solidFill>
            </a:endParaRPr>
          </a:p>
          <a:p>
            <a:pPr marR="0" algn="just" rtl="0"/>
            <a:r>
              <a:rPr lang="en-US" sz="2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   4  that you will take up this proverb against </a:t>
            </a:r>
            <a:r>
              <a:rPr lang="en-US" sz="36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the king of Babylon</a:t>
            </a:r>
            <a:r>
              <a:rPr lang="en-US" sz="2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, and say: "How the oppressor has ceased, The golden city ceased! </a:t>
            </a:r>
          </a:p>
          <a:p>
            <a:pPr marR="0" algn="just" rtl="0"/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   </a:t>
            </a:r>
            <a:r>
              <a:rPr lang="en-US" sz="2800" b="1" i="0" u="none" strike="noStrike" baseline="0" dirty="0">
                <a:solidFill>
                  <a:schemeClr val="bg1"/>
                </a:solidFill>
                <a:latin typeface="Calibri" panose="020F0502020204030204" pitchFamily="34" charset="0"/>
              </a:rPr>
              <a:t>5  The LORD has broken the staff of the wicked, The scepter of the rulers;				</a:t>
            </a:r>
            <a:r>
              <a:rPr lang="en-US" sz="2800" b="1" dirty="0">
                <a:solidFill>
                  <a:schemeClr val="bg1"/>
                </a:solidFill>
                <a:latin typeface="Calibri" panose="020F0502020204030204" pitchFamily="34" charset="0"/>
              </a:rPr>
              <a:t>		Isaiah 14:4-5</a:t>
            </a:r>
          </a:p>
          <a:p>
            <a:pPr marR="0" algn="ctr" rtl="0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God Says Lucifer is the King of Babylon!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171F-183E-1D8F-542B-AD9F0D43F2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3264922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6"/>
          <p:cNvSpPr txBox="1">
            <a:spLocks noGrp="1"/>
          </p:cNvSpPr>
          <p:nvPr>
            <p:ph type="title"/>
          </p:nvPr>
        </p:nvSpPr>
        <p:spPr>
          <a:xfrm>
            <a:off x="2509284" y="299702"/>
            <a:ext cx="9377916" cy="148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mbria"/>
              <a:buNone/>
            </a:pPr>
            <a:r>
              <a:rPr lang="en-US" dirty="0">
                <a:solidFill>
                  <a:srgbClr val="FFFF00"/>
                </a:solidFill>
              </a:rPr>
              <a:t>God’s Plan For Your Salvation</a:t>
            </a:r>
            <a:endParaRPr dirty="0">
              <a:solidFill>
                <a:srgbClr val="FFFF00"/>
              </a:solidFill>
            </a:endParaRPr>
          </a:p>
        </p:txBody>
      </p:sp>
      <p:sp>
        <p:nvSpPr>
          <p:cNvPr id="99" name="Google Shape;99;p16"/>
          <p:cNvSpPr txBox="1">
            <a:spLocks noGrp="1"/>
          </p:cNvSpPr>
          <p:nvPr>
            <p:ph type="body" idx="1"/>
          </p:nvPr>
        </p:nvSpPr>
        <p:spPr>
          <a:xfrm>
            <a:off x="540775" y="1780469"/>
            <a:ext cx="11115314" cy="469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42950" lvl="1" indent="-285750">
              <a:lnSpc>
                <a:spcPct val="150000"/>
              </a:lnSpc>
              <a:spcBef>
                <a:spcPts val="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Believe							Heb. 11:6</a:t>
            </a:r>
            <a:endParaRPr sz="3200" dirty="0"/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Repent 							Acts 17:30</a:t>
            </a:r>
            <a:endParaRPr sz="3200" dirty="0"/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Confess Faith in Him					Rom. 10:9</a:t>
            </a:r>
            <a:endParaRPr sz="3200" dirty="0"/>
          </a:p>
          <a:p>
            <a:pPr marL="742950" lvl="1" indent="-285750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lt1"/>
                </a:solidFill>
              </a:rPr>
              <a:t>  Be Baptized Into Him					Gal. 3:27</a:t>
            </a:r>
            <a:endParaRPr lang="en-US" sz="3200" dirty="0"/>
          </a:p>
          <a:p>
            <a:pPr marL="457200" lvl="1" indent="-457200" algn="ctr">
              <a:lnSpc>
                <a:spcPct val="150000"/>
              </a:lnSpc>
              <a:spcBef>
                <a:spcPts val="200"/>
              </a:spcBef>
              <a:buSzPts val="3000"/>
              <a:buNone/>
            </a:pPr>
            <a:r>
              <a:rPr lang="en-US" sz="3200" b="1" i="1" dirty="0">
                <a:solidFill>
                  <a:srgbClr val="FFFF00"/>
                </a:solidFill>
              </a:rPr>
              <a:t>You are Now a Member of His Glorious Church; His Eternal Plan</a:t>
            </a:r>
          </a:p>
          <a:p>
            <a:pPr indent="4763">
              <a:lnSpc>
                <a:spcPct val="150000"/>
              </a:lnSpc>
              <a:spcBef>
                <a:spcPts val="200"/>
              </a:spcBef>
              <a:buSzPts val="3000"/>
            </a:pPr>
            <a:r>
              <a:rPr lang="en-US" sz="3200" dirty="0">
                <a:solidFill>
                  <a:schemeClr val="bg1"/>
                </a:solidFill>
              </a:rPr>
              <a:t>   Now be faithful until you die			Rev. 2:10</a:t>
            </a:r>
            <a:endParaRPr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151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93435"/>
            <a:ext cx="11702409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D0F441-A0BF-4D19-A20D-6AC4ECCF4A7A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Text—Isaiah 14:12-20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189F89-661C-4432-9E0F-0D9BB116A637}"/>
              </a:ext>
            </a:extLst>
          </p:cNvPr>
          <p:cNvSpPr txBox="1"/>
          <p:nvPr/>
        </p:nvSpPr>
        <p:spPr>
          <a:xfrm>
            <a:off x="412956" y="563939"/>
            <a:ext cx="11385754" cy="626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 rtl="0">
              <a:spcAft>
                <a:spcPts val="600"/>
              </a:spcAft>
            </a:pPr>
            <a:r>
              <a:rPr lang="en-US" sz="2200" b="1" strike="noStrike" baseline="0" dirty="0">
                <a:solidFill>
                  <a:schemeClr val="bg1"/>
                </a:solidFill>
                <a:latin typeface="+mj-lt"/>
              </a:rPr>
              <a:t>  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12  "How you are fallen from heaven, O Lucifer, son of the morning! How you are cut down to the ground, You who weakened the nations!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13  For you have said in your heart: 'I will ascend into heaven, I will exalt my throne above the stars of God; I will also sit on the mount of the congregation On the farthest sides of the north;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14  I will ascend above the heights of the clouds, I will be like the Most High.'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15  Yet you shall be brought down to </a:t>
            </a:r>
            <a:r>
              <a:rPr lang="en-US" sz="2200" b="1" u="none" strike="noStrike" baseline="0" dirty="0" err="1">
                <a:solidFill>
                  <a:schemeClr val="bg1"/>
                </a:solidFill>
                <a:latin typeface="+mj-lt"/>
              </a:rPr>
              <a:t>Sheol</a:t>
            </a:r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, To the lowest depths of the Pit.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16  "Those who see you will gaze at you, And consider you, saying: 'Is this the man who made the earth tremble, Who shook kingdoms,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17  Who made the world as a wilderness And destroyed its cities, Who did not open the house of his prisoners?'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18  "All the kings of the nations, All of them, sleep in glory, Everyone in his own house;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19  But you are cast out of your grave Like an abominable branch, Like the garment of those who are slain, Thrust through with a sword, Who go down to the stones of the pit, Like a corpse trodden underfoot. </a:t>
            </a:r>
          </a:p>
          <a:p>
            <a:pPr marR="0" algn="just" rtl="0"/>
            <a:r>
              <a:rPr lang="en-US" sz="2200" b="1" u="none" strike="noStrike" baseline="0" dirty="0">
                <a:solidFill>
                  <a:schemeClr val="bg1"/>
                </a:solidFill>
                <a:latin typeface="+mj-lt"/>
              </a:rPr>
              <a:t>  20  You will not be joined with them in burial, Because you have destroyed your land And slain your people. The brood of evildoers shall never be named. </a:t>
            </a:r>
            <a:endParaRPr lang="en-US" sz="22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005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94008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Doctrines of Men</a:t>
            </a: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597086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algn="ctr"/>
            <a:endParaRPr lang="en-US" sz="3600" b="1" dirty="0">
              <a:solidFill>
                <a:srgbClr val="FFC000"/>
              </a:solidFill>
            </a:endParaRPr>
          </a:p>
          <a:p>
            <a:pPr algn="ctr"/>
            <a:endParaRPr lang="en-US" sz="900" b="1" dirty="0">
              <a:solidFill>
                <a:srgbClr val="FFC000"/>
              </a:solidFill>
            </a:endParaRPr>
          </a:p>
          <a:p>
            <a:pPr algn="ctr"/>
            <a:endParaRPr lang="en-US" sz="900" b="1" dirty="0">
              <a:solidFill>
                <a:srgbClr val="FFC000"/>
              </a:solidFill>
            </a:endParaRPr>
          </a:p>
          <a:p>
            <a:pPr marL="4572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4000" b="1" dirty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75BCC-8384-81BE-666F-8DC083DBDA2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522496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94008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Doctrines of Men</a:t>
            </a: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  <a:p>
            <a:pPr algn="ctr"/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594008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algn="ctr"/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marL="457200" indent="-45720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3600" b="1" dirty="0">
              <a:solidFill>
                <a:schemeClr val="bg1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D88C06-7188-76D3-DCA7-D45A276FDC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1697147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87853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3600" b="1" dirty="0">
                <a:solidFill>
                  <a:srgbClr val="FFC000"/>
                </a:solidFill>
              </a:rPr>
              <a:t>Doctrines of Men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Lucifer was a good angel before Adam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Lucifer/Satan rebelled                      against God 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Devil Cast Out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Came to Eden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Tempted Adam/Eve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Now Satan is active on earth seeking to destroy Christians </a:t>
            </a:r>
            <a:r>
              <a:rPr lang="en-US" sz="1050" dirty="0">
                <a:solidFill>
                  <a:srgbClr val="FFFF00"/>
                </a:solidFill>
              </a:rPr>
              <a:t>    </a:t>
            </a:r>
            <a:endParaRPr lang="en-US" sz="100" dirty="0">
              <a:solidFill>
                <a:srgbClr val="FFFF00"/>
              </a:solidFill>
            </a:endParaRPr>
          </a:p>
          <a:p>
            <a:pPr>
              <a:spcAft>
                <a:spcPts val="1200"/>
              </a:spcAft>
              <a:buClr>
                <a:schemeClr val="bg1"/>
              </a:buClr>
            </a:pPr>
            <a:r>
              <a:rPr lang="en-US" sz="100" dirty="0">
                <a:solidFill>
                  <a:srgbClr val="FFFF00"/>
                </a:solidFill>
              </a:rPr>
              <a:t>    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587853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algn="ctr"/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  <a:p>
            <a:pPr algn="ctr"/>
            <a:endParaRPr lang="en-US" sz="3200" b="1" dirty="0">
              <a:solidFill>
                <a:srgbClr val="FFC000"/>
              </a:solidFill>
            </a:endParaRPr>
          </a:p>
          <a:p>
            <a:pPr algn="ctr"/>
            <a:endParaRPr lang="en-US" sz="2800" b="1" dirty="0">
              <a:solidFill>
                <a:srgbClr val="FFC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3EEEB3-183E-5D85-C088-613C51CE62CD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3756773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97856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3600" b="1" dirty="0">
                <a:solidFill>
                  <a:srgbClr val="FFC000"/>
                </a:solidFill>
              </a:rPr>
              <a:t>Doctrines of Men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Lucifer was a good angel before Adam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Lucifer/Satan rebelled                      against God 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Devil Cast Out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Came to Eden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Tempted Adam/Eve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Now Satan is active on earth seeking to destroy Christians </a:t>
            </a:r>
            <a:r>
              <a:rPr lang="en-US" sz="1050" dirty="0">
                <a:solidFill>
                  <a:srgbClr val="FFFF00"/>
                </a:solidFill>
              </a:rPr>
              <a:t>    </a:t>
            </a:r>
            <a:endParaRPr lang="en-US" sz="200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6047809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/>
            <a:endParaRPr lang="en-US" sz="1000" b="1" dirty="0">
              <a:solidFill>
                <a:srgbClr val="FFFF00"/>
              </a:solidFill>
            </a:endParaRPr>
          </a:p>
          <a:p>
            <a:pPr algn="ctr"/>
            <a:r>
              <a:rPr lang="en-US" sz="3000" b="1" dirty="0">
                <a:solidFill>
                  <a:srgbClr val="FFFF00"/>
                </a:solidFill>
              </a:rPr>
              <a:t>What is the Origin of the word Lucifer?</a:t>
            </a:r>
          </a:p>
          <a:p>
            <a:pPr algn="ctr"/>
            <a:endParaRPr lang="en-US" sz="1100" b="1" dirty="0">
              <a:solidFill>
                <a:schemeClr val="bg1"/>
              </a:solidFill>
            </a:endParaRPr>
          </a:p>
          <a:p>
            <a:pPr marL="228600" indent="-228600" algn="just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The Hebrew word translated as Lucifer is found only </a:t>
            </a:r>
            <a:r>
              <a:rPr lang="en-US" sz="2400" b="1" dirty="0">
                <a:solidFill>
                  <a:schemeClr val="bg1"/>
                </a:solidFill>
              </a:rPr>
              <a:t>one time in the Bible. If translated it would simply state its meaning--“the morning star.”</a:t>
            </a:r>
          </a:p>
          <a:p>
            <a:pPr marL="228600" indent="-228600" algn="just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The word Lucifer is a Latin word and is the name the Romans applied to the planet Venus.</a:t>
            </a:r>
          </a:p>
          <a:p>
            <a:pPr marL="228600" indent="-228600" algn="just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The Greeks called Venus </a:t>
            </a:r>
            <a:r>
              <a:rPr lang="en-US" sz="2400" b="1" i="1" dirty="0">
                <a:solidFill>
                  <a:schemeClr val="bg1"/>
                </a:solidFill>
              </a:rPr>
              <a:t>Phosphorus.</a:t>
            </a:r>
          </a:p>
          <a:p>
            <a:pPr marL="228600" indent="-228600" algn="just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The Vulgate translation, in the Latin language, became the official Bible of the Roman Catholic church.</a:t>
            </a:r>
          </a:p>
          <a:p>
            <a:pPr marL="228600" indent="-228600" algn="just"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Instead of translating the word as morning star, it “translated” the Hebrew to refer to Venus.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171F-183E-1D8F-542B-AD9F0D43F2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3525004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97856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3600" b="1" dirty="0">
                <a:solidFill>
                  <a:srgbClr val="FFC000"/>
                </a:solidFill>
              </a:rPr>
              <a:t>Doctrines of Men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Lucifer was a good angel before Adam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Lucifer/Satan rebelled                      against God 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Devil Cast Out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Came to Eden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Tempted Adam/Eve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Now Satan is active on earth seeking to destroy Christians </a:t>
            </a:r>
            <a:r>
              <a:rPr lang="en-US" sz="1050" dirty="0">
                <a:solidFill>
                  <a:srgbClr val="FFFF00"/>
                </a:solidFill>
              </a:rPr>
              <a:t>    </a:t>
            </a:r>
            <a:endParaRPr lang="en-US" sz="200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30982"/>
            <a:ext cx="7467626" cy="606319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/>
            <a:endParaRPr lang="en-US" sz="1200" dirty="0">
              <a:solidFill>
                <a:srgbClr val="FFFF00"/>
              </a:solidFill>
            </a:endParaRPr>
          </a:p>
          <a:p>
            <a:pPr algn="ctr"/>
            <a:r>
              <a:rPr lang="en-US" sz="3000" b="1" dirty="0">
                <a:solidFill>
                  <a:srgbClr val="FFFF00"/>
                </a:solidFill>
              </a:rPr>
              <a:t>What is the Origin of the word Lucifer?</a:t>
            </a:r>
          </a:p>
          <a:p>
            <a:pPr algn="ctr"/>
            <a:endParaRPr lang="en-US" sz="900" b="1" dirty="0">
              <a:solidFill>
                <a:schemeClr val="bg1"/>
              </a:solidFill>
            </a:endParaRPr>
          </a:p>
          <a:p>
            <a:pPr marL="228600" indent="-228600" algn="just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It was the Catholic influence on “Christendom” which incorporated pagan ideas about the goddess Venus who sought to elevate herself above all the other gods/stars.</a:t>
            </a:r>
          </a:p>
          <a:p>
            <a:pPr marL="228600" indent="-228600" algn="just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As we shall see the Bible nowhere teaches that Satan was Lucifer who before creation rebelled against God and was cast down.</a:t>
            </a:r>
            <a:endParaRPr lang="en-US" sz="900" b="1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en-US" sz="3800" b="1" dirty="0">
                <a:solidFill>
                  <a:schemeClr val="bg1"/>
                </a:solidFill>
              </a:rPr>
              <a:t>What does THE BIBLE teach about Lucifer?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171F-183E-1D8F-542B-AD9F0D43F2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255081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601703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1050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5940088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algn="ctr">
              <a:buClr>
                <a:schemeClr val="bg1"/>
              </a:buClr>
            </a:pPr>
            <a:endParaRPr lang="en-US" sz="1200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endParaRPr lang="en-US" sz="1200" b="1" dirty="0">
              <a:solidFill>
                <a:srgbClr val="FFFF00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en-US" sz="3800" b="1" dirty="0">
                <a:solidFill>
                  <a:schemeClr val="bg1"/>
                </a:solidFill>
              </a:rPr>
              <a:t>What does THE BIBLE teach about Lucifer?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171F-183E-1D8F-542B-AD9F0D43F2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</a:t>
            </a:r>
          </a:p>
        </p:txBody>
      </p:sp>
    </p:spTree>
    <p:extLst>
      <p:ext uri="{BB962C8B-B14F-4D97-AF65-F5344CB8AC3E}">
        <p14:creationId xmlns:p14="http://schemas.microsoft.com/office/powerpoint/2010/main" val="3935392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0B4FA-6322-4EAB-9238-255EA7E2A2B4}"/>
              </a:ext>
            </a:extLst>
          </p:cNvPr>
          <p:cNvSpPr txBox="1"/>
          <p:nvPr/>
        </p:nvSpPr>
        <p:spPr>
          <a:xfrm>
            <a:off x="235033" y="51554"/>
            <a:ext cx="11702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Spirit and in Truth--Praying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A146CE-4631-4211-B8BC-DF1768DB22B0}"/>
              </a:ext>
            </a:extLst>
          </p:cNvPr>
          <p:cNvSpPr txBox="1"/>
          <p:nvPr/>
        </p:nvSpPr>
        <p:spPr>
          <a:xfrm>
            <a:off x="235033" y="540270"/>
            <a:ext cx="11603005" cy="6042892"/>
          </a:xfrm>
          <a:prstGeom prst="rect">
            <a:avLst/>
          </a:prstGeom>
          <a:solidFill>
            <a:schemeClr val="tx1"/>
          </a:solidFill>
        </p:spPr>
        <p:txBody>
          <a:bodyPr wrap="none" tIns="182880" rtlCol="0">
            <a:noAutofit/>
          </a:bodyPr>
          <a:lstStyle/>
          <a:p>
            <a:endParaRPr lang="en-US" sz="2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275C38-5678-4F54-A441-9429E1718940}"/>
              </a:ext>
            </a:extLst>
          </p:cNvPr>
          <p:cNvSpPr txBox="1"/>
          <p:nvPr/>
        </p:nvSpPr>
        <p:spPr>
          <a:xfrm>
            <a:off x="4618181" y="4775200"/>
            <a:ext cx="840509" cy="76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B429B4-41CD-13B4-D17F-56BA227EC508}"/>
              </a:ext>
            </a:extLst>
          </p:cNvPr>
          <p:cNvSpPr txBox="1"/>
          <p:nvPr/>
        </p:nvSpPr>
        <p:spPr>
          <a:xfrm>
            <a:off x="7973961" y="648725"/>
            <a:ext cx="3696929" cy="5878532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buClr>
                <a:schemeClr val="bg1"/>
              </a:buClr>
            </a:pPr>
            <a:r>
              <a:rPr lang="en-US" sz="3200" b="1" dirty="0">
                <a:solidFill>
                  <a:srgbClr val="FFC000"/>
                </a:solidFill>
              </a:rPr>
              <a:t>Doctrine of God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God broke the wicked ruler, Lucifer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Lucifer struck people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Lucifer ruled nations in anger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Broken Lucifer is now persecuted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The earth at rests</a:t>
            </a:r>
          </a:p>
          <a:p>
            <a:pPr marL="285750" indent="-285750">
              <a:spcAft>
                <a:spcPts val="12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rgbClr val="FFFF00"/>
                </a:solidFill>
              </a:rPr>
              <a:t>The trees rejoice, no longer are we cut</a:t>
            </a:r>
          </a:p>
          <a:p>
            <a:pPr>
              <a:spcAft>
                <a:spcPts val="1200"/>
              </a:spcAft>
              <a:buClr>
                <a:schemeClr val="bg1"/>
              </a:buClr>
            </a:pPr>
            <a:r>
              <a:rPr lang="en-US" sz="2400" b="1" i="1" dirty="0">
                <a:solidFill>
                  <a:srgbClr val="FFFF00"/>
                </a:solidFill>
              </a:rPr>
              <a:t>              Continued…</a:t>
            </a:r>
            <a:endParaRPr lang="en-US" sz="900" b="1" i="1" dirty="0">
              <a:solidFill>
                <a:srgbClr val="FFFF00"/>
              </a:solidFill>
            </a:endParaRPr>
          </a:p>
          <a:p>
            <a:pPr>
              <a:spcAft>
                <a:spcPts val="1200"/>
              </a:spcAft>
              <a:buClr>
                <a:schemeClr val="bg1"/>
              </a:buClr>
            </a:pPr>
            <a:endParaRPr lang="en-US" sz="1000" b="1" i="1" dirty="0">
              <a:solidFill>
                <a:srgbClr val="FFFF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0E86C0-8733-DB26-6624-10C06E50F2C3}"/>
              </a:ext>
            </a:extLst>
          </p:cNvPr>
          <p:cNvSpPr txBox="1"/>
          <p:nvPr/>
        </p:nvSpPr>
        <p:spPr>
          <a:xfrm>
            <a:off x="339187" y="640814"/>
            <a:ext cx="7467626" cy="5955476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ü"/>
            </a:pPr>
            <a:r>
              <a:rPr lang="en-US" sz="3600" b="1" dirty="0">
                <a:solidFill>
                  <a:srgbClr val="FFC000"/>
                </a:solidFill>
              </a:rPr>
              <a:t>Doctrine From God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FFC000"/>
                </a:solidFill>
              </a:rPr>
              <a:t>“Let God be true and every man a liar”</a:t>
            </a:r>
          </a:p>
          <a:p>
            <a:pPr marL="228600" indent="-228600">
              <a:buClr>
                <a:schemeClr val="bg1"/>
              </a:buClr>
              <a:buFont typeface="Arial" panose="020B0604020202020204" pitchFamily="34" charset="0"/>
              <a:buChar char="•"/>
            </a:pPr>
            <a:endParaRPr lang="en-US" sz="900" b="1" dirty="0">
              <a:solidFill>
                <a:schemeClr val="bg1"/>
              </a:solidFill>
            </a:endParaRPr>
          </a:p>
          <a:p>
            <a:pPr algn="ctr">
              <a:buClr>
                <a:schemeClr val="bg1"/>
              </a:buClr>
            </a:pPr>
            <a:r>
              <a:rPr lang="en-US" sz="2700" b="1" dirty="0">
                <a:solidFill>
                  <a:srgbClr val="FFFF00"/>
                </a:solidFill>
              </a:rPr>
              <a:t>What does THE BIBLE teach about Lucifer?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5  The LORD has broken the staff of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the wicked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, The scepter of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the rulers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; 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6  He who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struck the people 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in wrath with a continual stroke, He who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ruled the nations in anger, Is persecuted 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and no one hinders. 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7 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The whole earth is at rest and quiet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; They break forth into singing. </a:t>
            </a:r>
          </a:p>
          <a:p>
            <a:pPr marR="0" algn="just" rtl="0">
              <a:spcAft>
                <a:spcPts val="1200"/>
              </a:spcAft>
            </a:pP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  8  Indeed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the cypress trees rejoice 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over you, And the cedars of Lebanon, Saying, 'Since you were cut down, </a:t>
            </a:r>
            <a:r>
              <a:rPr lang="en-US" sz="2300" b="1" u="none" strike="noStrike" baseline="0" dirty="0">
                <a:solidFill>
                  <a:srgbClr val="FFFF00"/>
                </a:solidFill>
                <a:latin typeface="+mj-lt"/>
              </a:rPr>
              <a:t>No woodsman has come up against us</a:t>
            </a:r>
            <a:r>
              <a:rPr lang="en-US" sz="2300" b="1" u="none" strike="noStrike" baseline="0" dirty="0">
                <a:solidFill>
                  <a:schemeClr val="bg1"/>
                </a:solidFill>
                <a:latin typeface="+mj-lt"/>
              </a:rPr>
              <a:t>.’ </a:t>
            </a:r>
          </a:p>
          <a:p>
            <a:pPr marR="0" algn="just" rtl="0">
              <a:spcAft>
                <a:spcPts val="1200"/>
              </a:spcAft>
            </a:pP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75171F-183E-1D8F-542B-AD9F0D43F2E2}"/>
              </a:ext>
            </a:extLst>
          </p:cNvPr>
          <p:cNvSpPr txBox="1"/>
          <p:nvPr/>
        </p:nvSpPr>
        <p:spPr>
          <a:xfrm>
            <a:off x="235033" y="-24607"/>
            <a:ext cx="11702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Truth About Lucifer—Isaiah 14:5-19</a:t>
            </a:r>
          </a:p>
        </p:txBody>
      </p:sp>
    </p:spTree>
    <p:extLst>
      <p:ext uri="{BB962C8B-B14F-4D97-AF65-F5344CB8AC3E}">
        <p14:creationId xmlns:p14="http://schemas.microsoft.com/office/powerpoint/2010/main" val="3489722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17070</TotalTime>
  <Words>1928</Words>
  <Application>Microsoft Office PowerPoint</Application>
  <PresentationFormat>Widescreen</PresentationFormat>
  <Paragraphs>258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</vt:lpstr>
      <vt:lpstr>Wingdings</vt:lpstr>
      <vt:lpstr>Office Theme</vt:lpstr>
      <vt:lpstr> “Let the Bible Speak”  The Truth About Lucifer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God’s Plan For Your Salvation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Can I Know I Am  Doing His Will—How Can I Find His Will?</dc:title>
  <dc:creator>Dan</dc:creator>
  <cp:lastModifiedBy>Operator</cp:lastModifiedBy>
  <cp:revision>751</cp:revision>
  <cp:lastPrinted>2022-09-25T19:10:41Z</cp:lastPrinted>
  <dcterms:modified xsi:type="dcterms:W3CDTF">2022-09-25T22:38:09Z</dcterms:modified>
</cp:coreProperties>
</file>