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0"/>
  </p:notesMasterIdLst>
  <p:sldIdLst>
    <p:sldId id="256" r:id="rId2"/>
    <p:sldId id="1784" r:id="rId3"/>
    <p:sldId id="1785" r:id="rId4"/>
    <p:sldId id="1778" r:id="rId5"/>
    <p:sldId id="1787" r:id="rId6"/>
    <p:sldId id="1788" r:id="rId7"/>
    <p:sldId id="1789" r:id="rId8"/>
    <p:sldId id="1790" r:id="rId9"/>
    <p:sldId id="1792" r:id="rId10"/>
    <p:sldId id="1795" r:id="rId11"/>
    <p:sldId id="1794" r:id="rId12"/>
    <p:sldId id="1796" r:id="rId13"/>
    <p:sldId id="1797" r:id="rId14"/>
    <p:sldId id="1798" r:id="rId15"/>
    <p:sldId id="1786" r:id="rId16"/>
    <p:sldId id="1793" r:id="rId17"/>
    <p:sldId id="1800" r:id="rId18"/>
    <p:sldId id="1802" r:id="rId19"/>
  </p:sldIdLst>
  <p:sldSz cx="12192000" cy="6858000"/>
  <p:notesSz cx="7023100" cy="93091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4"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DDCA"/>
    <a:srgbClr val="4472C4"/>
    <a:srgbClr val="F9E6CB"/>
    <a:srgbClr val="F8CE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34580" autoAdjust="0"/>
    <p:restoredTop sz="86410"/>
  </p:normalViewPr>
  <p:slideViewPr>
    <p:cSldViewPr snapToGrid="0">
      <p:cViewPr varScale="1">
        <p:scale>
          <a:sx n="92" d="100"/>
          <a:sy n="92" d="100"/>
        </p:scale>
        <p:origin x="108" y="444"/>
      </p:cViewPr>
      <p:guideLst>
        <p:guide orient="horz" pos="2184"/>
        <p:guide pos="3840"/>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4598"/>
    </p:cViewPr>
  </p:sorterViewPr>
  <p:notesViewPr>
    <p:cSldViewPr snapToGrid="0" showGuides="1">
      <p:cViewPr varScale="1">
        <p:scale>
          <a:sx n="61" d="100"/>
          <a:sy n="61" d="100"/>
        </p:scale>
        <p:origin x="3139" y="5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12750" y="700088"/>
            <a:ext cx="6199188" cy="348773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2311" y="4421823"/>
            <a:ext cx="5618480" cy="4189095"/>
          </a:xfrm>
          <a:prstGeom prst="rect">
            <a:avLst/>
          </a:prstGeom>
          <a:noFill/>
          <a:ln>
            <a:noFill/>
          </a:ln>
        </p:spPr>
        <p:txBody>
          <a:bodyPr spcFirstLastPara="1" wrap="square" lIns="93302" tIns="93302" rIns="93302" bIns="93302"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2311" y="4421823"/>
            <a:ext cx="5618480" cy="4189095"/>
          </a:xfrm>
          <a:prstGeom prst="rect">
            <a:avLst/>
          </a:prstGeom>
        </p:spPr>
        <p:txBody>
          <a:bodyPr spcFirstLastPara="1" wrap="square" lIns="93302" tIns="93302" rIns="93302" bIns="93302"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11163" y="700088"/>
            <a:ext cx="6200775" cy="34877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702311" y="4421823"/>
            <a:ext cx="5618480" cy="4189095"/>
          </a:xfrm>
          <a:prstGeom prst="rect">
            <a:avLst/>
          </a:prstGeom>
        </p:spPr>
        <p:txBody>
          <a:bodyPr spcFirstLastPara="1" wrap="square" lIns="93302" tIns="93302" rIns="93302" bIns="93302" anchor="t" anchorCtr="0">
            <a:noAutofit/>
          </a:bodyPr>
          <a:lstStyle/>
          <a:p>
            <a:pPr marL="0" indent="0">
              <a:buNone/>
            </a:pPr>
            <a:endParaRPr dirty="0"/>
          </a:p>
        </p:txBody>
      </p:sp>
      <p:sp>
        <p:nvSpPr>
          <p:cNvPr id="84" name="Google Shape;84;p2:notes"/>
          <p:cNvSpPr>
            <a:spLocks noGrp="1" noRot="1" noChangeAspect="1"/>
          </p:cNvSpPr>
          <p:nvPr>
            <p:ph type="sldImg" idx="2"/>
          </p:nvPr>
        </p:nvSpPr>
        <p:spPr>
          <a:xfrm>
            <a:off x="411163" y="700088"/>
            <a:ext cx="6200775" cy="34877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3995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702311" y="4421823"/>
            <a:ext cx="5618480" cy="4189095"/>
          </a:xfrm>
          <a:prstGeom prst="rect">
            <a:avLst/>
          </a:prstGeom>
        </p:spPr>
        <p:txBody>
          <a:bodyPr spcFirstLastPara="1" wrap="square" lIns="93302" tIns="93302" rIns="93302" bIns="93302" anchor="t" anchorCtr="0">
            <a:noAutofit/>
          </a:bodyPr>
          <a:lstStyle/>
          <a:p>
            <a:pPr marL="0" indent="0">
              <a:buNone/>
            </a:pPr>
            <a:endParaRPr dirty="0"/>
          </a:p>
        </p:txBody>
      </p:sp>
      <p:sp>
        <p:nvSpPr>
          <p:cNvPr id="84" name="Google Shape;84;p2:notes"/>
          <p:cNvSpPr>
            <a:spLocks noGrp="1" noRot="1" noChangeAspect="1"/>
          </p:cNvSpPr>
          <p:nvPr>
            <p:ph type="sldImg" idx="2"/>
          </p:nvPr>
        </p:nvSpPr>
        <p:spPr>
          <a:xfrm>
            <a:off x="411163" y="700088"/>
            <a:ext cx="6200775" cy="34877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931918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702311" y="4421823"/>
            <a:ext cx="5618480" cy="4189095"/>
          </a:xfrm>
          <a:prstGeom prst="rect">
            <a:avLst/>
          </a:prstGeom>
        </p:spPr>
        <p:txBody>
          <a:bodyPr spcFirstLastPara="1" wrap="square" lIns="93302" tIns="93302" rIns="93302" bIns="93302" anchor="t" anchorCtr="0">
            <a:noAutofit/>
          </a:bodyPr>
          <a:lstStyle/>
          <a:p>
            <a:pPr marL="0" indent="0">
              <a:buNone/>
            </a:pPr>
            <a:endParaRPr dirty="0"/>
          </a:p>
        </p:txBody>
      </p:sp>
      <p:sp>
        <p:nvSpPr>
          <p:cNvPr id="84" name="Google Shape;84;p2:notes"/>
          <p:cNvSpPr>
            <a:spLocks noGrp="1" noRot="1" noChangeAspect="1"/>
          </p:cNvSpPr>
          <p:nvPr>
            <p:ph type="sldImg" idx="2"/>
          </p:nvPr>
        </p:nvSpPr>
        <p:spPr>
          <a:xfrm>
            <a:off x="411163" y="700088"/>
            <a:ext cx="6200775" cy="34877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35291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702311" y="4421823"/>
            <a:ext cx="5618480" cy="4189095"/>
          </a:xfrm>
          <a:prstGeom prst="rect">
            <a:avLst/>
          </a:prstGeom>
        </p:spPr>
        <p:txBody>
          <a:bodyPr spcFirstLastPara="1" wrap="square" lIns="93302" tIns="93302" rIns="93302" bIns="93302" anchor="t" anchorCtr="0">
            <a:noAutofit/>
          </a:bodyPr>
          <a:lstStyle/>
          <a:p>
            <a:pPr marL="0" indent="0">
              <a:buNone/>
            </a:pPr>
            <a:endParaRPr dirty="0"/>
          </a:p>
        </p:txBody>
      </p:sp>
      <p:sp>
        <p:nvSpPr>
          <p:cNvPr id="84" name="Google Shape;84;p2:notes"/>
          <p:cNvSpPr>
            <a:spLocks noGrp="1" noRot="1" noChangeAspect="1"/>
          </p:cNvSpPr>
          <p:nvPr>
            <p:ph type="sldImg" idx="2"/>
          </p:nvPr>
        </p:nvSpPr>
        <p:spPr>
          <a:xfrm>
            <a:off x="411163" y="700088"/>
            <a:ext cx="6200775" cy="34877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709580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702311" y="4421823"/>
            <a:ext cx="5618480" cy="4189095"/>
          </a:xfrm>
          <a:prstGeom prst="rect">
            <a:avLst/>
          </a:prstGeom>
        </p:spPr>
        <p:txBody>
          <a:bodyPr spcFirstLastPara="1" wrap="square" lIns="93302" tIns="93302" rIns="93302" bIns="93302" anchor="t" anchorCtr="0">
            <a:noAutofit/>
          </a:bodyPr>
          <a:lstStyle/>
          <a:p>
            <a:pPr marL="0" indent="0">
              <a:buNone/>
            </a:pPr>
            <a:endParaRPr dirty="0"/>
          </a:p>
        </p:txBody>
      </p:sp>
      <p:sp>
        <p:nvSpPr>
          <p:cNvPr id="84" name="Google Shape;84;p2:notes"/>
          <p:cNvSpPr>
            <a:spLocks noGrp="1" noRot="1" noChangeAspect="1"/>
          </p:cNvSpPr>
          <p:nvPr>
            <p:ph type="sldImg" idx="2"/>
          </p:nvPr>
        </p:nvSpPr>
        <p:spPr>
          <a:xfrm>
            <a:off x="411163" y="700088"/>
            <a:ext cx="6200775" cy="34877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02406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702311" y="4421823"/>
            <a:ext cx="5618480" cy="4189095"/>
          </a:xfrm>
          <a:prstGeom prst="rect">
            <a:avLst/>
          </a:prstGeom>
        </p:spPr>
        <p:txBody>
          <a:bodyPr spcFirstLastPara="1" wrap="square" lIns="93302" tIns="93302" rIns="93302" bIns="93302" anchor="t" anchorCtr="0">
            <a:noAutofit/>
          </a:bodyPr>
          <a:lstStyle/>
          <a:p>
            <a:pPr marL="0" indent="0">
              <a:buNone/>
            </a:pPr>
            <a:endParaRPr dirty="0"/>
          </a:p>
        </p:txBody>
      </p:sp>
      <p:sp>
        <p:nvSpPr>
          <p:cNvPr id="84" name="Google Shape;84;p2:notes"/>
          <p:cNvSpPr>
            <a:spLocks noGrp="1" noRot="1" noChangeAspect="1"/>
          </p:cNvSpPr>
          <p:nvPr>
            <p:ph type="sldImg" idx="2"/>
          </p:nvPr>
        </p:nvSpPr>
        <p:spPr>
          <a:xfrm>
            <a:off x="411163" y="700088"/>
            <a:ext cx="6200775" cy="34877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20313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702311" y="4421823"/>
            <a:ext cx="5618480" cy="4189095"/>
          </a:xfrm>
          <a:prstGeom prst="rect">
            <a:avLst/>
          </a:prstGeom>
        </p:spPr>
        <p:txBody>
          <a:bodyPr spcFirstLastPara="1" wrap="square" lIns="93302" tIns="93302" rIns="93302" bIns="93302" anchor="t" anchorCtr="0">
            <a:noAutofit/>
          </a:bodyPr>
          <a:lstStyle/>
          <a:p>
            <a:pPr marL="0" indent="0">
              <a:buNone/>
            </a:pPr>
            <a:endParaRPr dirty="0"/>
          </a:p>
        </p:txBody>
      </p:sp>
      <p:sp>
        <p:nvSpPr>
          <p:cNvPr id="84" name="Google Shape;84;p2:notes"/>
          <p:cNvSpPr>
            <a:spLocks noGrp="1" noRot="1" noChangeAspect="1"/>
          </p:cNvSpPr>
          <p:nvPr>
            <p:ph type="sldImg" idx="2"/>
          </p:nvPr>
        </p:nvSpPr>
        <p:spPr>
          <a:xfrm>
            <a:off x="411163" y="700088"/>
            <a:ext cx="6200775" cy="34877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7198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702311" y="4421823"/>
            <a:ext cx="5618480" cy="4189095"/>
          </a:xfrm>
          <a:prstGeom prst="rect">
            <a:avLst/>
          </a:prstGeom>
        </p:spPr>
        <p:txBody>
          <a:bodyPr spcFirstLastPara="1" wrap="square" lIns="93302" tIns="93302" rIns="93302" bIns="93302" anchor="t" anchorCtr="0">
            <a:noAutofit/>
          </a:bodyPr>
          <a:lstStyle/>
          <a:p>
            <a:pPr marL="0" indent="0">
              <a:buNone/>
            </a:pPr>
            <a:endParaRPr dirty="0"/>
          </a:p>
        </p:txBody>
      </p:sp>
      <p:sp>
        <p:nvSpPr>
          <p:cNvPr id="84" name="Google Shape;84;p2:notes"/>
          <p:cNvSpPr>
            <a:spLocks noGrp="1" noRot="1" noChangeAspect="1"/>
          </p:cNvSpPr>
          <p:nvPr>
            <p:ph type="sldImg" idx="2"/>
          </p:nvPr>
        </p:nvSpPr>
        <p:spPr>
          <a:xfrm>
            <a:off x="411163" y="700088"/>
            <a:ext cx="6200775" cy="34877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74567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702311" y="4421823"/>
            <a:ext cx="5618480" cy="4189095"/>
          </a:xfrm>
          <a:prstGeom prst="rect">
            <a:avLst/>
          </a:prstGeom>
        </p:spPr>
        <p:txBody>
          <a:bodyPr spcFirstLastPara="1" wrap="square" lIns="93302" tIns="93302" rIns="93302" bIns="93302" anchor="t" anchorCtr="0">
            <a:noAutofit/>
          </a:bodyPr>
          <a:lstStyle/>
          <a:p>
            <a:pPr marL="0" indent="0">
              <a:buNone/>
            </a:pPr>
            <a:endParaRPr dirty="0"/>
          </a:p>
        </p:txBody>
      </p:sp>
      <p:sp>
        <p:nvSpPr>
          <p:cNvPr id="84" name="Google Shape;84;p2:notes"/>
          <p:cNvSpPr>
            <a:spLocks noGrp="1" noRot="1" noChangeAspect="1"/>
          </p:cNvSpPr>
          <p:nvPr>
            <p:ph type="sldImg" idx="2"/>
          </p:nvPr>
        </p:nvSpPr>
        <p:spPr>
          <a:xfrm>
            <a:off x="411163" y="700088"/>
            <a:ext cx="6200775" cy="34877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4601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702311" y="4421823"/>
            <a:ext cx="5618480" cy="4189095"/>
          </a:xfrm>
          <a:prstGeom prst="rect">
            <a:avLst/>
          </a:prstGeom>
        </p:spPr>
        <p:txBody>
          <a:bodyPr spcFirstLastPara="1" wrap="square" lIns="93302" tIns="93302" rIns="93302" bIns="93302" anchor="t" anchorCtr="0">
            <a:noAutofit/>
          </a:bodyPr>
          <a:lstStyle/>
          <a:p>
            <a:pPr marL="0" indent="0">
              <a:buNone/>
            </a:pPr>
            <a:endParaRPr dirty="0"/>
          </a:p>
        </p:txBody>
      </p:sp>
      <p:sp>
        <p:nvSpPr>
          <p:cNvPr id="84" name="Google Shape;84;p2:notes"/>
          <p:cNvSpPr>
            <a:spLocks noGrp="1" noRot="1" noChangeAspect="1"/>
          </p:cNvSpPr>
          <p:nvPr>
            <p:ph type="sldImg" idx="2"/>
          </p:nvPr>
        </p:nvSpPr>
        <p:spPr>
          <a:xfrm>
            <a:off x="411163" y="700088"/>
            <a:ext cx="6200775" cy="34877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0472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702311" y="4421823"/>
            <a:ext cx="5618480" cy="4189095"/>
          </a:xfrm>
          <a:prstGeom prst="rect">
            <a:avLst/>
          </a:prstGeom>
        </p:spPr>
        <p:txBody>
          <a:bodyPr spcFirstLastPara="1" wrap="square" lIns="93302" tIns="93302" rIns="93302" bIns="93302" anchor="t" anchorCtr="0">
            <a:noAutofit/>
          </a:bodyPr>
          <a:lstStyle/>
          <a:p>
            <a:pPr marL="0" indent="0">
              <a:buNone/>
            </a:pPr>
            <a:endParaRPr dirty="0"/>
          </a:p>
        </p:txBody>
      </p:sp>
      <p:sp>
        <p:nvSpPr>
          <p:cNvPr id="84" name="Google Shape;84;p2:notes"/>
          <p:cNvSpPr>
            <a:spLocks noGrp="1" noRot="1" noChangeAspect="1"/>
          </p:cNvSpPr>
          <p:nvPr>
            <p:ph type="sldImg" idx="2"/>
          </p:nvPr>
        </p:nvSpPr>
        <p:spPr>
          <a:xfrm>
            <a:off x="411163" y="700088"/>
            <a:ext cx="6200775" cy="34877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3776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702311" y="4421823"/>
            <a:ext cx="5618480" cy="4189095"/>
          </a:xfrm>
          <a:prstGeom prst="rect">
            <a:avLst/>
          </a:prstGeom>
        </p:spPr>
        <p:txBody>
          <a:bodyPr spcFirstLastPara="1" wrap="square" lIns="93302" tIns="93302" rIns="93302" bIns="93302" anchor="t" anchorCtr="0">
            <a:noAutofit/>
          </a:bodyPr>
          <a:lstStyle/>
          <a:p>
            <a:pPr marL="0" indent="0">
              <a:buNone/>
            </a:pPr>
            <a:endParaRPr dirty="0"/>
          </a:p>
        </p:txBody>
      </p:sp>
      <p:sp>
        <p:nvSpPr>
          <p:cNvPr id="84" name="Google Shape;84;p2:notes"/>
          <p:cNvSpPr>
            <a:spLocks noGrp="1" noRot="1" noChangeAspect="1"/>
          </p:cNvSpPr>
          <p:nvPr>
            <p:ph type="sldImg" idx="2"/>
          </p:nvPr>
        </p:nvSpPr>
        <p:spPr>
          <a:xfrm>
            <a:off x="411163" y="700088"/>
            <a:ext cx="6200775" cy="34877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901952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702311" y="4421823"/>
            <a:ext cx="5618480" cy="4189095"/>
          </a:xfrm>
          <a:prstGeom prst="rect">
            <a:avLst/>
          </a:prstGeom>
        </p:spPr>
        <p:txBody>
          <a:bodyPr spcFirstLastPara="1" wrap="square" lIns="93302" tIns="93302" rIns="93302" bIns="93302" anchor="t" anchorCtr="0">
            <a:noAutofit/>
          </a:bodyPr>
          <a:lstStyle/>
          <a:p>
            <a:pPr marL="0" indent="0">
              <a:buNone/>
            </a:pPr>
            <a:endParaRPr dirty="0"/>
          </a:p>
        </p:txBody>
      </p:sp>
      <p:sp>
        <p:nvSpPr>
          <p:cNvPr id="84" name="Google Shape;84;p2:notes"/>
          <p:cNvSpPr>
            <a:spLocks noGrp="1" noRot="1" noChangeAspect="1"/>
          </p:cNvSpPr>
          <p:nvPr>
            <p:ph type="sldImg" idx="2"/>
          </p:nvPr>
        </p:nvSpPr>
        <p:spPr>
          <a:xfrm>
            <a:off x="411163" y="700088"/>
            <a:ext cx="6200775" cy="34877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041846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702311" y="4421823"/>
            <a:ext cx="5618480" cy="4189095"/>
          </a:xfrm>
          <a:prstGeom prst="rect">
            <a:avLst/>
          </a:prstGeom>
        </p:spPr>
        <p:txBody>
          <a:bodyPr spcFirstLastPara="1" wrap="square" lIns="93302" tIns="93302" rIns="93302" bIns="93302" anchor="t" anchorCtr="0">
            <a:noAutofit/>
          </a:bodyPr>
          <a:lstStyle/>
          <a:p>
            <a:pPr marL="0" indent="0">
              <a:buNone/>
            </a:pPr>
            <a:endParaRPr dirty="0"/>
          </a:p>
        </p:txBody>
      </p:sp>
      <p:sp>
        <p:nvSpPr>
          <p:cNvPr id="84" name="Google Shape;84;p2:notes"/>
          <p:cNvSpPr>
            <a:spLocks noGrp="1" noRot="1" noChangeAspect="1"/>
          </p:cNvSpPr>
          <p:nvPr>
            <p:ph type="sldImg" idx="2"/>
          </p:nvPr>
        </p:nvSpPr>
        <p:spPr>
          <a:xfrm>
            <a:off x="411163" y="700088"/>
            <a:ext cx="6200775" cy="34877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725355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702311" y="4421823"/>
            <a:ext cx="5618480" cy="4189095"/>
          </a:xfrm>
          <a:prstGeom prst="rect">
            <a:avLst/>
          </a:prstGeom>
        </p:spPr>
        <p:txBody>
          <a:bodyPr spcFirstLastPara="1" wrap="square" lIns="93302" tIns="93302" rIns="93302" bIns="93302" anchor="t" anchorCtr="0">
            <a:noAutofit/>
          </a:bodyPr>
          <a:lstStyle/>
          <a:p>
            <a:pPr marL="0" indent="0">
              <a:buNone/>
            </a:pPr>
            <a:endParaRPr dirty="0"/>
          </a:p>
        </p:txBody>
      </p:sp>
      <p:sp>
        <p:nvSpPr>
          <p:cNvPr id="84" name="Google Shape;84;p2:notes"/>
          <p:cNvSpPr>
            <a:spLocks noGrp="1" noRot="1" noChangeAspect="1"/>
          </p:cNvSpPr>
          <p:nvPr>
            <p:ph type="sldImg" idx="2"/>
          </p:nvPr>
        </p:nvSpPr>
        <p:spPr>
          <a:xfrm>
            <a:off x="411163" y="700088"/>
            <a:ext cx="6200775" cy="34877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6525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702311" y="4421823"/>
            <a:ext cx="5618480" cy="4189095"/>
          </a:xfrm>
          <a:prstGeom prst="rect">
            <a:avLst/>
          </a:prstGeom>
        </p:spPr>
        <p:txBody>
          <a:bodyPr spcFirstLastPara="1" wrap="square" lIns="93302" tIns="93302" rIns="93302" bIns="93302" anchor="t" anchorCtr="0">
            <a:noAutofit/>
          </a:bodyPr>
          <a:lstStyle/>
          <a:p>
            <a:pPr marL="0" indent="0">
              <a:buNone/>
            </a:pPr>
            <a:endParaRPr dirty="0"/>
          </a:p>
        </p:txBody>
      </p:sp>
      <p:sp>
        <p:nvSpPr>
          <p:cNvPr id="84" name="Google Shape;84;p2:notes"/>
          <p:cNvSpPr>
            <a:spLocks noGrp="1" noRot="1" noChangeAspect="1"/>
          </p:cNvSpPr>
          <p:nvPr>
            <p:ph type="sldImg" idx="2"/>
          </p:nvPr>
        </p:nvSpPr>
        <p:spPr>
          <a:xfrm>
            <a:off x="411163" y="700088"/>
            <a:ext cx="6200775" cy="34877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806764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702311" y="4421823"/>
            <a:ext cx="5618480" cy="4189095"/>
          </a:xfrm>
          <a:prstGeom prst="rect">
            <a:avLst/>
          </a:prstGeom>
        </p:spPr>
        <p:txBody>
          <a:bodyPr spcFirstLastPara="1" wrap="square" lIns="93302" tIns="93302" rIns="93302" bIns="93302" anchor="t" anchorCtr="0">
            <a:noAutofit/>
          </a:bodyPr>
          <a:lstStyle/>
          <a:p>
            <a:pPr marL="0" indent="0">
              <a:buNone/>
            </a:pPr>
            <a:endParaRPr dirty="0"/>
          </a:p>
        </p:txBody>
      </p:sp>
      <p:sp>
        <p:nvSpPr>
          <p:cNvPr id="84" name="Google Shape;84;p2:notes"/>
          <p:cNvSpPr>
            <a:spLocks noGrp="1" noRot="1" noChangeAspect="1"/>
          </p:cNvSpPr>
          <p:nvPr>
            <p:ph type="sldImg" idx="2"/>
          </p:nvPr>
        </p:nvSpPr>
        <p:spPr>
          <a:xfrm>
            <a:off x="411163" y="700088"/>
            <a:ext cx="6200775" cy="34877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02048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pic>
        <p:nvPicPr>
          <p:cNvPr id="12" name="Google Shape;12;p2"/>
          <p:cNvPicPr preferRelativeResize="0"/>
          <p:nvPr/>
        </p:nvPicPr>
        <p:blipFill rotWithShape="1">
          <a:blip r:embed="rId2">
            <a:alphaModFix/>
          </a:blip>
          <a:srcRect/>
          <a:stretch/>
        </p:blipFill>
        <p:spPr>
          <a:xfrm>
            <a:off x="3046" y="0"/>
            <a:ext cx="12188955" cy="6858000"/>
          </a:xfrm>
          <a:prstGeom prst="rect">
            <a:avLst/>
          </a:prstGeom>
          <a:noFill/>
          <a:ln>
            <a:noFill/>
          </a:ln>
        </p:spPr>
      </p:pic>
      <p:sp>
        <p:nvSpPr>
          <p:cNvPr id="13" name="Google Shape;13;p2"/>
          <p:cNvSpPr txBox="1">
            <a:spLocks noGrp="1"/>
          </p:cNvSpPr>
          <p:nvPr>
            <p:ph type="ctrTitle"/>
          </p:nvPr>
        </p:nvSpPr>
        <p:spPr>
          <a:xfrm>
            <a:off x="365760" y="310896"/>
            <a:ext cx="11430000" cy="2798064"/>
          </a:xfrm>
          <a:prstGeom prst="rect">
            <a:avLst/>
          </a:prstGeom>
          <a:noFill/>
          <a:ln>
            <a:noFill/>
          </a:ln>
        </p:spPr>
        <p:txBody>
          <a:bodyPr spcFirstLastPara="1" wrap="square" lIns="91425" tIns="45700" rIns="91425" bIns="45700" anchor="t" anchorCtr="1"/>
          <a:lstStyle>
            <a:lvl1pPr lvl="0" algn="ctr">
              <a:lnSpc>
                <a:spcPct val="90000"/>
              </a:lnSpc>
              <a:spcBef>
                <a:spcPts val="0"/>
              </a:spcBef>
              <a:spcAft>
                <a:spcPts val="0"/>
              </a:spcAft>
              <a:buClr>
                <a:schemeClr val="lt1"/>
              </a:buClr>
              <a:buSzPts val="7000"/>
              <a:buFont typeface="Cambria"/>
              <a:buNone/>
              <a:defRPr sz="7000">
                <a:solidFill>
                  <a:schemeClr val="lt1"/>
                </a:solidFill>
                <a:latin typeface="Cambria"/>
                <a:ea typeface="Cambria"/>
                <a:cs typeface="Cambria"/>
                <a:sym typeface="Cambri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2"/>
          <p:cNvSpPr txBox="1">
            <a:spLocks noGrp="1"/>
          </p:cNvSpPr>
          <p:nvPr>
            <p:ph type="subTitle" idx="1"/>
          </p:nvPr>
        </p:nvSpPr>
        <p:spPr>
          <a:xfrm>
            <a:off x="6867525" y="6117336"/>
            <a:ext cx="5111115" cy="740664"/>
          </a:xfrm>
          <a:prstGeom prst="rect">
            <a:avLst/>
          </a:prstGeom>
          <a:noFill/>
          <a:ln>
            <a:noFill/>
          </a:ln>
        </p:spPr>
        <p:txBody>
          <a:bodyPr spcFirstLastPara="1" wrap="square" lIns="91425" tIns="45700" rIns="91425" bIns="45700" anchor="ctr" anchorCtr="0"/>
          <a:lstStyle>
            <a:lvl1pPr lvl="0" algn="ctr">
              <a:lnSpc>
                <a:spcPct val="90000"/>
              </a:lnSpc>
              <a:spcBef>
                <a:spcPts val="1000"/>
              </a:spcBef>
              <a:spcAft>
                <a:spcPts val="0"/>
              </a:spcAft>
              <a:buClr>
                <a:schemeClr val="lt1"/>
              </a:buClr>
              <a:buSzPts val="3000"/>
              <a:buNone/>
              <a:defRPr sz="3000" b="1">
                <a:solidFill>
                  <a:schemeClr val="lt1"/>
                </a:solidFill>
                <a:latin typeface="Calibri"/>
                <a:ea typeface="Calibri"/>
                <a:cs typeface="Calibri"/>
                <a:sym typeface="Calibri"/>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bg>
      <p:bgPr>
        <a:solidFill>
          <a:schemeClr val="lt1"/>
        </a:solidFill>
        <a:effectLst/>
      </p:bgPr>
    </p:bg>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blip>
          <a:srcRect/>
          <a:stretch/>
        </p:blipFill>
        <p:spPr>
          <a:xfrm>
            <a:off x="1524" y="0"/>
            <a:ext cx="12188952" cy="6858000"/>
          </a:xfrm>
          <a:prstGeom prst="rect">
            <a:avLst/>
          </a:prstGeom>
          <a:noFill/>
          <a:ln>
            <a:noFill/>
          </a:ln>
        </p:spPr>
      </p:pic>
      <p:sp>
        <p:nvSpPr>
          <p:cNvPr id="17" name="Google Shape;17;p3"/>
          <p:cNvSpPr txBox="1">
            <a:spLocks noGrp="1"/>
          </p:cNvSpPr>
          <p:nvPr>
            <p:ph type="title"/>
          </p:nvPr>
        </p:nvSpPr>
        <p:spPr>
          <a:xfrm>
            <a:off x="2979174" y="299702"/>
            <a:ext cx="8843614" cy="1480767"/>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lt1"/>
              </a:buClr>
              <a:buSzPts val="4400"/>
              <a:buFont typeface="Cambria"/>
              <a:buNone/>
              <a:defRPr b="1">
                <a:solidFill>
                  <a:schemeClr val="lt1"/>
                </a:solidFill>
                <a:latin typeface="Cambria"/>
                <a:ea typeface="Cambria"/>
                <a:cs typeface="Cambria"/>
                <a:sym typeface="Cambri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3"/>
          <p:cNvSpPr txBox="1">
            <a:spLocks noGrp="1"/>
          </p:cNvSpPr>
          <p:nvPr>
            <p:ph type="body" idx="1"/>
          </p:nvPr>
        </p:nvSpPr>
        <p:spPr>
          <a:xfrm>
            <a:off x="540774" y="1780469"/>
            <a:ext cx="11282013" cy="4698989"/>
          </a:xfrm>
          <a:prstGeom prst="rect">
            <a:avLst/>
          </a:prstGeom>
          <a:noFill/>
          <a:ln>
            <a:noFill/>
          </a:ln>
        </p:spPr>
        <p:txBody>
          <a:bodyPr spcFirstLastPara="1" wrap="square" lIns="91425" tIns="45700" rIns="91425" bIns="45700" anchor="t" anchorCtr="0"/>
          <a:lstStyle>
            <a:lvl1pPr marL="457200" lvl="0" indent="-406400" algn="l">
              <a:lnSpc>
                <a:spcPct val="90000"/>
              </a:lnSpc>
              <a:spcBef>
                <a:spcPts val="1000"/>
              </a:spcBef>
              <a:spcAft>
                <a:spcPts val="0"/>
              </a:spcAft>
              <a:buClr>
                <a:schemeClr val="lt1"/>
              </a:buClr>
              <a:buSzPts val="2800"/>
              <a:buChar char="•"/>
              <a:defRPr b="1">
                <a:solidFill>
                  <a:schemeClr val="lt1"/>
                </a:solidFill>
              </a:defRPr>
            </a:lvl1pPr>
            <a:lvl2pPr marL="914400" lvl="1" indent="-406400" algn="l">
              <a:lnSpc>
                <a:spcPct val="90000"/>
              </a:lnSpc>
              <a:spcBef>
                <a:spcPts val="500"/>
              </a:spcBef>
              <a:spcAft>
                <a:spcPts val="0"/>
              </a:spcAft>
              <a:buClr>
                <a:schemeClr val="lt1"/>
              </a:buClr>
              <a:buSzPts val="2800"/>
              <a:buChar char="•"/>
              <a:defRPr sz="2800" b="1">
                <a:solidFill>
                  <a:schemeClr val="lt1"/>
                </a:solidFill>
              </a:defRPr>
            </a:lvl2pPr>
            <a:lvl3pPr marL="1371600" lvl="2" indent="-355600" algn="l">
              <a:lnSpc>
                <a:spcPct val="90000"/>
              </a:lnSpc>
              <a:spcBef>
                <a:spcPts val="500"/>
              </a:spcBef>
              <a:spcAft>
                <a:spcPts val="0"/>
              </a:spcAft>
              <a:buClr>
                <a:schemeClr val="lt1"/>
              </a:buClr>
              <a:buSzPts val="2000"/>
              <a:buChar char="•"/>
              <a:defRPr b="1">
                <a:solidFill>
                  <a:schemeClr val="lt1"/>
                </a:solidFill>
              </a:defRPr>
            </a:lvl3pPr>
            <a:lvl4pPr marL="1828800" lvl="3" indent="-342900" algn="l">
              <a:lnSpc>
                <a:spcPct val="90000"/>
              </a:lnSpc>
              <a:spcBef>
                <a:spcPts val="500"/>
              </a:spcBef>
              <a:spcAft>
                <a:spcPts val="0"/>
              </a:spcAft>
              <a:buClr>
                <a:schemeClr val="lt1"/>
              </a:buClr>
              <a:buSzPts val="1800"/>
              <a:buChar char="•"/>
              <a:defRPr b="1">
                <a:solidFill>
                  <a:schemeClr val="lt1"/>
                </a:solidFill>
              </a:defRPr>
            </a:lvl4pPr>
            <a:lvl5pPr marL="2286000" lvl="4" indent="-342900" algn="l">
              <a:lnSpc>
                <a:spcPct val="90000"/>
              </a:lnSpc>
              <a:spcBef>
                <a:spcPts val="500"/>
              </a:spcBef>
              <a:spcAft>
                <a:spcPts val="0"/>
              </a:spcAft>
              <a:buClr>
                <a:schemeClr val="lt1"/>
              </a:buClr>
              <a:buSzPts val="1800"/>
              <a:buChar char="•"/>
              <a:defRPr b="1">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2"/>
        <p:cNvGrpSpPr/>
        <p:nvPr/>
      </p:nvGrpSpPr>
      <p:grpSpPr>
        <a:xfrm>
          <a:off x="0" y="0"/>
          <a:ext cx="0" cy="0"/>
          <a:chOff x="0" y="0"/>
          <a:chExt cx="0" cy="0"/>
        </a:xfrm>
      </p:grpSpPr>
      <p:sp>
        <p:nvSpPr>
          <p:cNvPr id="33" name="Google Shape;33;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5" name="Google Shape;35;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 name="Google Shape;37;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1"/>
        <p:cNvGrpSpPr/>
        <p:nvPr/>
      </p:nvGrpSpPr>
      <p:grpSpPr>
        <a:xfrm>
          <a:off x="0" y="0"/>
          <a:ext cx="0" cy="0"/>
          <a:chOff x="0" y="0"/>
          <a:chExt cx="0" cy="0"/>
        </a:xfrm>
      </p:grpSpPr>
      <p:sp>
        <p:nvSpPr>
          <p:cNvPr id="42" name="Google Shape;4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0"/>
        <p:cNvGrpSpPr/>
        <p:nvPr/>
      </p:nvGrpSpPr>
      <p:grpSpPr>
        <a:xfrm>
          <a:off x="0" y="0"/>
          <a:ext cx="0" cy="0"/>
          <a:chOff x="0" y="0"/>
          <a:chExt cx="0" cy="0"/>
        </a:xfrm>
      </p:grpSpPr>
      <p:sp>
        <p:nvSpPr>
          <p:cNvPr id="51" name="Google Shape;51;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3" name="Google Shape;53;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4" name="Google Shape;54;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7"/>
        <p:cNvGrpSpPr/>
        <p:nvPr/>
      </p:nvGrpSpPr>
      <p:grpSpPr>
        <a:xfrm>
          <a:off x="0" y="0"/>
          <a:ext cx="0" cy="0"/>
          <a:chOff x="0" y="0"/>
          <a:chExt cx="0" cy="0"/>
        </a:xfrm>
      </p:grpSpPr>
      <p:sp>
        <p:nvSpPr>
          <p:cNvPr id="58" name="Google Shape;58;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10"/>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0" name="Google Shape;60;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1" name="Google Shape;61;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4"/>
        <p:cNvGrpSpPr/>
        <p:nvPr/>
      </p:nvGrpSpPr>
      <p:grpSpPr>
        <a:xfrm>
          <a:off x="0" y="0"/>
          <a:ext cx="0" cy="0"/>
          <a:chOff x="0" y="0"/>
          <a:chExt cx="0" cy="0"/>
        </a:xfrm>
      </p:grpSpPr>
      <p:sp>
        <p:nvSpPr>
          <p:cNvPr id="65" name="Google Shape;65;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0"/>
        <p:cNvGrpSpPr/>
        <p:nvPr/>
      </p:nvGrpSpPr>
      <p:grpSpPr>
        <a:xfrm>
          <a:off x="0" y="0"/>
          <a:ext cx="0" cy="0"/>
          <a:chOff x="0" y="0"/>
          <a:chExt cx="0" cy="0"/>
        </a:xfrm>
      </p:grpSpPr>
      <p:sp>
        <p:nvSpPr>
          <p:cNvPr id="71" name="Google Shape;71;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5" r:id="rId6"/>
    <p:sldLayoutId id="2147483656" r:id="rId7"/>
    <p:sldLayoutId id="2147483657" r:id="rId8"/>
    <p:sldLayoutId id="2147483658"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9"/>
        <p:cNvGrpSpPr/>
        <p:nvPr/>
      </p:nvGrpSpPr>
      <p:grpSpPr>
        <a:xfrm>
          <a:off x="0" y="0"/>
          <a:ext cx="0" cy="0"/>
          <a:chOff x="0" y="0"/>
          <a:chExt cx="0" cy="0"/>
        </a:xfrm>
      </p:grpSpPr>
      <p:sp>
        <p:nvSpPr>
          <p:cNvPr id="80" name="Google Shape;80;p13"/>
          <p:cNvSpPr txBox="1">
            <a:spLocks noGrp="1"/>
          </p:cNvSpPr>
          <p:nvPr>
            <p:ph type="ctrTitle"/>
          </p:nvPr>
        </p:nvSpPr>
        <p:spPr>
          <a:xfrm>
            <a:off x="0" y="306711"/>
            <a:ext cx="12192000" cy="279545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7000"/>
              <a:buFont typeface="Cambria"/>
              <a:buNone/>
            </a:pPr>
            <a:br>
              <a:rPr lang="en-US" sz="6000" b="1" dirty="0"/>
            </a:br>
            <a:r>
              <a:rPr lang="en-US" sz="6000" b="1" dirty="0"/>
              <a:t>The Two Covenants</a:t>
            </a:r>
            <a:br>
              <a:rPr lang="en-US" sz="6000" b="1" dirty="0"/>
            </a:br>
            <a:br>
              <a:rPr lang="en-US" sz="3200" b="1" dirty="0"/>
            </a:br>
            <a:r>
              <a:rPr lang="en-US" sz="2800" b="1" dirty="0"/>
              <a:t>Lesson Five—We Are Dead to OT Law—It Was Holy &amp; Spiritual</a:t>
            </a:r>
            <a:br>
              <a:rPr lang="en-US" sz="2800" b="1" dirty="0"/>
            </a:br>
            <a:br>
              <a:rPr lang="en-US" sz="2800" b="1" dirty="0"/>
            </a:br>
            <a:r>
              <a:rPr lang="en-US" sz="4400" b="1" dirty="0"/>
              <a:t>Palm Beach Lakes</a:t>
            </a:r>
            <a:br>
              <a:rPr lang="en-US" sz="5400" b="1" dirty="0"/>
            </a:br>
            <a:endParaRPr lang="en-US" sz="5400" dirty="0"/>
          </a:p>
        </p:txBody>
      </p:sp>
      <p:sp>
        <p:nvSpPr>
          <p:cNvPr id="81" name="Google Shape;81;p13"/>
          <p:cNvSpPr txBox="1">
            <a:spLocks noGrp="1"/>
          </p:cNvSpPr>
          <p:nvPr>
            <p:ph type="subTitle" idx="1"/>
          </p:nvPr>
        </p:nvSpPr>
        <p:spPr>
          <a:xfrm>
            <a:off x="7065819" y="6113695"/>
            <a:ext cx="4891458" cy="744305"/>
          </a:xfrm>
          <a:prstGeom prst="rect">
            <a:avLst/>
          </a:prstGeom>
          <a:noFill/>
          <a:ln>
            <a:noFill/>
          </a:ln>
        </p:spPr>
        <p:txBody>
          <a:bodyPr spcFirstLastPara="1" wrap="square" lIns="91425" tIns="45700" rIns="91425" bIns="45700" anchor="ctr" anchorCtr="0">
            <a:noAutofit/>
          </a:bodyPr>
          <a:lstStyle/>
          <a:p>
            <a:pPr marL="0" lvl="0" indent="0" rtl="0">
              <a:lnSpc>
                <a:spcPct val="90000"/>
              </a:lnSpc>
              <a:spcBef>
                <a:spcPts val="0"/>
              </a:spcBef>
              <a:spcAft>
                <a:spcPts val="0"/>
              </a:spcAft>
              <a:buClr>
                <a:schemeClr val="lt1"/>
              </a:buClr>
              <a:buSzPts val="3000"/>
              <a:buNone/>
            </a:pPr>
            <a:r>
              <a:rPr lang="en-US" sz="3000" b="1" dirty="0">
                <a:solidFill>
                  <a:schemeClr val="lt1"/>
                </a:solidFill>
              </a:rPr>
              <a:t>February-April 2022</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4"/>
          <p:cNvSpPr txBox="1">
            <a:spLocks noGrp="1"/>
          </p:cNvSpPr>
          <p:nvPr>
            <p:ph type="title"/>
          </p:nvPr>
        </p:nvSpPr>
        <p:spPr>
          <a:xfrm>
            <a:off x="2455027" y="618618"/>
            <a:ext cx="9247539" cy="752980"/>
          </a:xfrm>
        </p:spPr>
        <p:txBody>
          <a:bodyPr/>
          <a:lstStyle/>
          <a:p>
            <a:pPr lvl="0" algn="ctr"/>
            <a:r>
              <a:rPr lang="en-US" sz="3600" dirty="0">
                <a:solidFill>
                  <a:srgbClr val="FFFF00"/>
                </a:solidFill>
                <a:latin typeface="Calibri" panose="020F0502020204030204" pitchFamily="34" charset="0"/>
                <a:ea typeface="Cambria" panose="02040503050406030204" pitchFamily="18" charset="0"/>
                <a:cs typeface="Calibri" panose="020F0502020204030204" pitchFamily="34" charset="0"/>
              </a:rPr>
              <a:t>   Dead to a Holy &amp; Spiritual Law—Rom. 7 </a:t>
            </a:r>
          </a:p>
        </p:txBody>
      </p:sp>
      <p:sp>
        <p:nvSpPr>
          <p:cNvPr id="4" name="TextBox 3">
            <a:extLst>
              <a:ext uri="{FF2B5EF4-FFF2-40B4-BE49-F238E27FC236}">
                <a16:creationId xmlns:a16="http://schemas.microsoft.com/office/drawing/2014/main" id="{25E68574-710C-49E2-8AD1-A6BA0731B2CA}"/>
              </a:ext>
            </a:extLst>
          </p:cNvPr>
          <p:cNvSpPr txBox="1"/>
          <p:nvPr/>
        </p:nvSpPr>
        <p:spPr>
          <a:xfrm>
            <a:off x="375642" y="1602110"/>
            <a:ext cx="7224372" cy="4308872"/>
          </a:xfrm>
          <a:prstGeom prst="rect">
            <a:avLst/>
          </a:prstGeom>
          <a:noFill/>
        </p:spPr>
        <p:txBody>
          <a:bodyPr wrap="square" rtlCol="0">
            <a:spAutoFit/>
          </a:bodyPr>
          <a:lstStyle/>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7:4  Therefore, my brethren, you also have become dead to the law </a:t>
            </a:r>
            <a:r>
              <a:rPr lang="en-US" sz="2400" b="1" u="none" strike="noStrike" baseline="0" dirty="0">
                <a:solidFill>
                  <a:srgbClr val="FFFF00"/>
                </a:solidFill>
                <a:latin typeface="Calibri" panose="020F0502020204030204" pitchFamily="34" charset="0"/>
                <a:cs typeface="Calibri" panose="020F0502020204030204" pitchFamily="34" charset="0"/>
              </a:rPr>
              <a:t>through the body of Christ</a:t>
            </a:r>
            <a:r>
              <a:rPr lang="en-US" sz="2400" b="1" u="none" strike="noStrike" baseline="0" dirty="0">
                <a:solidFill>
                  <a:schemeClr val="bg1"/>
                </a:solidFill>
                <a:latin typeface="Calibri" panose="020F0502020204030204" pitchFamily="34" charset="0"/>
                <a:cs typeface="Calibri" panose="020F0502020204030204" pitchFamily="34" charset="0"/>
              </a:rPr>
              <a:t>, that you may be married to another—to Him who was raised from the dead, that we should bear fruit to God.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7:5  For when we were </a:t>
            </a:r>
            <a:r>
              <a:rPr lang="en-US" sz="2400" b="1" u="none" strike="noStrike" baseline="0" dirty="0">
                <a:solidFill>
                  <a:srgbClr val="FFFF00"/>
                </a:solidFill>
                <a:latin typeface="Calibri" panose="020F0502020204030204" pitchFamily="34" charset="0"/>
                <a:cs typeface="Calibri" panose="020F0502020204030204" pitchFamily="34" charset="0"/>
              </a:rPr>
              <a:t>in the flesh</a:t>
            </a:r>
            <a:r>
              <a:rPr lang="en-US" sz="2400" b="1" u="none" strike="noStrike" baseline="0" dirty="0">
                <a:solidFill>
                  <a:schemeClr val="bg1"/>
                </a:solidFill>
                <a:latin typeface="Calibri" panose="020F0502020204030204" pitchFamily="34" charset="0"/>
                <a:cs typeface="Calibri" panose="020F0502020204030204" pitchFamily="34" charset="0"/>
              </a:rPr>
              <a:t>, the sinful passions which were aroused by the law were at work in our members to </a:t>
            </a:r>
            <a:r>
              <a:rPr lang="en-US" sz="2400" b="1" u="none" strike="noStrike" baseline="0" dirty="0">
                <a:solidFill>
                  <a:srgbClr val="FFFF00"/>
                </a:solidFill>
                <a:latin typeface="Calibri" panose="020F0502020204030204" pitchFamily="34" charset="0"/>
                <a:cs typeface="Calibri" panose="020F0502020204030204" pitchFamily="34" charset="0"/>
              </a:rPr>
              <a:t>bear fruit to death</a:t>
            </a:r>
            <a:r>
              <a:rPr lang="en-US" sz="2400" b="1" u="none" strike="noStrike" baseline="0" dirty="0">
                <a:solidFill>
                  <a:schemeClr val="bg1"/>
                </a:solidFill>
                <a:latin typeface="Calibri" panose="020F0502020204030204" pitchFamily="34" charset="0"/>
                <a:cs typeface="Calibri" panose="020F0502020204030204" pitchFamily="34" charset="0"/>
              </a:rPr>
              <a:t>.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7:6  But now we have been delivered from the law, having died to what we were held by, so that we should serve in the newness of the Spirit and not in the oldness of the letter. </a:t>
            </a:r>
            <a:endParaRPr lang="en-US" sz="2400" b="1" dirty="0">
              <a:solidFill>
                <a:schemeClr val="bg1"/>
              </a:solidFill>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11B4DE32-46CA-4C38-8154-5D81BF65B3FF}"/>
              </a:ext>
            </a:extLst>
          </p:cNvPr>
          <p:cNvSpPr/>
          <p:nvPr/>
        </p:nvSpPr>
        <p:spPr>
          <a:xfrm>
            <a:off x="-2405159" y="1362270"/>
            <a:ext cx="535869" cy="43261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The</a:t>
            </a:r>
          </a:p>
          <a:p>
            <a:pPr algn="ctr"/>
            <a:endParaRPr lang="en-US" sz="3200" b="1" dirty="0"/>
          </a:p>
          <a:p>
            <a:pPr algn="ctr"/>
            <a:r>
              <a:rPr lang="en-US" sz="3200" b="1" dirty="0"/>
              <a:t>Law</a:t>
            </a:r>
          </a:p>
        </p:txBody>
      </p:sp>
      <p:sp>
        <p:nvSpPr>
          <p:cNvPr id="7" name="TextBox 6">
            <a:extLst>
              <a:ext uri="{FF2B5EF4-FFF2-40B4-BE49-F238E27FC236}">
                <a16:creationId xmlns:a16="http://schemas.microsoft.com/office/drawing/2014/main" id="{DC01D042-2816-4735-AA27-4B09593E1871}"/>
              </a:ext>
            </a:extLst>
          </p:cNvPr>
          <p:cNvSpPr txBox="1"/>
          <p:nvPr/>
        </p:nvSpPr>
        <p:spPr>
          <a:xfrm>
            <a:off x="7854846" y="1602110"/>
            <a:ext cx="3847720" cy="2708434"/>
          </a:xfrm>
          <a:prstGeom prst="rect">
            <a:avLst/>
          </a:prstGeom>
          <a:noFill/>
        </p:spPr>
        <p:txBody>
          <a:bodyPr wrap="square" rtlCol="0">
            <a:spAutoFit/>
          </a:bodyPr>
          <a:lstStyle/>
          <a:p>
            <a:pPr algn="ctr">
              <a:spcAft>
                <a:spcPts val="600"/>
              </a:spcAft>
            </a:pPr>
            <a:r>
              <a:rPr lang="en-US" sz="2800" b="1" dirty="0">
                <a:solidFill>
                  <a:srgbClr val="FFFF00"/>
                </a:solidFill>
              </a:rPr>
              <a:t>Marriage Covenant</a:t>
            </a:r>
          </a:p>
          <a:p>
            <a:pPr marL="346075" indent="-346075">
              <a:spcAft>
                <a:spcPts val="600"/>
              </a:spcAft>
              <a:buClr>
                <a:schemeClr val="bg1"/>
              </a:buClr>
              <a:buFont typeface="Arial" panose="020B0604020202020204" pitchFamily="34" charset="0"/>
              <a:buChar char="•"/>
            </a:pPr>
            <a:r>
              <a:rPr lang="en-US" sz="2200" b="1" dirty="0">
                <a:solidFill>
                  <a:schemeClr val="bg1"/>
                </a:solidFill>
              </a:rPr>
              <a:t>Made dead to law by the body of Jesus</a:t>
            </a:r>
          </a:p>
          <a:p>
            <a:pPr marL="346075" indent="-346075">
              <a:spcAft>
                <a:spcPts val="600"/>
              </a:spcAft>
              <a:buClr>
                <a:schemeClr val="bg1"/>
              </a:buClr>
              <a:buFont typeface="Arial" panose="020B0604020202020204" pitchFamily="34" charset="0"/>
              <a:buChar char="•"/>
            </a:pPr>
            <a:r>
              <a:rPr lang="en-US" sz="2200" b="1" dirty="0">
                <a:solidFill>
                  <a:srgbClr val="FFFF00"/>
                </a:solidFill>
              </a:rPr>
              <a:t>When under the OT law (in the flesh) sin brought death—no salvation by law</a:t>
            </a:r>
          </a:p>
        </p:txBody>
      </p:sp>
    </p:spTree>
    <p:extLst>
      <p:ext uri="{BB962C8B-B14F-4D97-AF65-F5344CB8AC3E}">
        <p14:creationId xmlns:p14="http://schemas.microsoft.com/office/powerpoint/2010/main" val="2198076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4"/>
          <p:cNvSpPr txBox="1">
            <a:spLocks noGrp="1"/>
          </p:cNvSpPr>
          <p:nvPr>
            <p:ph type="title"/>
          </p:nvPr>
        </p:nvSpPr>
        <p:spPr>
          <a:xfrm>
            <a:off x="2455027" y="618618"/>
            <a:ext cx="9247539" cy="752980"/>
          </a:xfrm>
        </p:spPr>
        <p:txBody>
          <a:bodyPr/>
          <a:lstStyle/>
          <a:p>
            <a:pPr lvl="0" algn="ctr"/>
            <a:r>
              <a:rPr lang="en-US" sz="3600" dirty="0">
                <a:solidFill>
                  <a:srgbClr val="FFFF00"/>
                </a:solidFill>
                <a:latin typeface="Calibri" panose="020F0502020204030204" pitchFamily="34" charset="0"/>
                <a:ea typeface="Cambria" panose="02040503050406030204" pitchFamily="18" charset="0"/>
                <a:cs typeface="Calibri" panose="020F0502020204030204" pitchFamily="34" charset="0"/>
              </a:rPr>
              <a:t>   Dead to a Holy &amp; Spiritual Law—Rom. 7 </a:t>
            </a:r>
          </a:p>
        </p:txBody>
      </p:sp>
      <p:sp>
        <p:nvSpPr>
          <p:cNvPr id="4" name="TextBox 3">
            <a:extLst>
              <a:ext uri="{FF2B5EF4-FFF2-40B4-BE49-F238E27FC236}">
                <a16:creationId xmlns:a16="http://schemas.microsoft.com/office/drawing/2014/main" id="{25E68574-710C-49E2-8AD1-A6BA0731B2CA}"/>
              </a:ext>
            </a:extLst>
          </p:cNvPr>
          <p:cNvSpPr txBox="1"/>
          <p:nvPr/>
        </p:nvSpPr>
        <p:spPr>
          <a:xfrm>
            <a:off x="375642" y="1602110"/>
            <a:ext cx="7224372" cy="4755148"/>
          </a:xfrm>
          <a:prstGeom prst="rect">
            <a:avLst/>
          </a:prstGeom>
          <a:noFill/>
        </p:spPr>
        <p:txBody>
          <a:bodyPr wrap="square" rtlCol="0">
            <a:spAutoFit/>
          </a:bodyPr>
          <a:lstStyle/>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7:7  What shall we say then? Is the law sin? Certainly not! On the contrary, I would not have known sin except through </a:t>
            </a:r>
            <a:r>
              <a:rPr lang="en-US" sz="2400" b="1" u="none" strike="noStrike" baseline="0" dirty="0">
                <a:solidFill>
                  <a:srgbClr val="FFFF00"/>
                </a:solidFill>
                <a:latin typeface="Calibri" panose="020F0502020204030204" pitchFamily="34" charset="0"/>
                <a:cs typeface="Calibri" panose="020F0502020204030204" pitchFamily="34" charset="0"/>
              </a:rPr>
              <a:t>the law. </a:t>
            </a:r>
            <a:r>
              <a:rPr lang="en-US" sz="2400" b="1" u="none" strike="noStrike" baseline="0" dirty="0">
                <a:solidFill>
                  <a:schemeClr val="bg1"/>
                </a:solidFill>
                <a:latin typeface="Calibri" panose="020F0502020204030204" pitchFamily="34" charset="0"/>
                <a:cs typeface="Calibri" panose="020F0502020204030204" pitchFamily="34" charset="0"/>
              </a:rPr>
              <a:t>For I would not have known covetousness unless the law had said, "You shall not covet."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7:8  But sin, taking opportunity by the commandment, produced in me all manner of evil desire. For apart from the law sin was dead.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7:9  I was alive once without the law, but when the commandment came, sin revived and I died.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7:10  And the commandment, which was to bring life, I found to bring death. </a:t>
            </a:r>
            <a:endParaRPr lang="en-US" sz="2400" b="1" dirty="0">
              <a:solidFill>
                <a:schemeClr val="bg1"/>
              </a:solidFill>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11B4DE32-46CA-4C38-8154-5D81BF65B3FF}"/>
              </a:ext>
            </a:extLst>
          </p:cNvPr>
          <p:cNvSpPr/>
          <p:nvPr/>
        </p:nvSpPr>
        <p:spPr>
          <a:xfrm>
            <a:off x="-2405159" y="1362270"/>
            <a:ext cx="535869" cy="43261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The</a:t>
            </a:r>
          </a:p>
          <a:p>
            <a:pPr algn="ctr"/>
            <a:endParaRPr lang="en-US" sz="3200" b="1" dirty="0"/>
          </a:p>
          <a:p>
            <a:pPr algn="ctr"/>
            <a:r>
              <a:rPr lang="en-US" sz="3200" b="1" dirty="0"/>
              <a:t>Law</a:t>
            </a:r>
          </a:p>
        </p:txBody>
      </p:sp>
      <p:sp>
        <p:nvSpPr>
          <p:cNvPr id="7" name="TextBox 6">
            <a:extLst>
              <a:ext uri="{FF2B5EF4-FFF2-40B4-BE49-F238E27FC236}">
                <a16:creationId xmlns:a16="http://schemas.microsoft.com/office/drawing/2014/main" id="{DC01D042-2816-4735-AA27-4B09593E1871}"/>
              </a:ext>
            </a:extLst>
          </p:cNvPr>
          <p:cNvSpPr txBox="1"/>
          <p:nvPr/>
        </p:nvSpPr>
        <p:spPr>
          <a:xfrm>
            <a:off x="7854846" y="1602110"/>
            <a:ext cx="3847720" cy="1277273"/>
          </a:xfrm>
          <a:prstGeom prst="rect">
            <a:avLst/>
          </a:prstGeom>
          <a:noFill/>
        </p:spPr>
        <p:txBody>
          <a:bodyPr wrap="square" rtlCol="0">
            <a:spAutoFit/>
          </a:bodyPr>
          <a:lstStyle/>
          <a:p>
            <a:pPr algn="ctr">
              <a:spcAft>
                <a:spcPts val="600"/>
              </a:spcAft>
            </a:pPr>
            <a:r>
              <a:rPr lang="en-US" sz="2800" b="1" dirty="0">
                <a:solidFill>
                  <a:srgbClr val="FFFF00"/>
                </a:solidFill>
              </a:rPr>
              <a:t>Marriage Covenant</a:t>
            </a:r>
          </a:p>
          <a:p>
            <a:pPr marL="346075" indent="-346075">
              <a:spcAft>
                <a:spcPts val="600"/>
              </a:spcAft>
              <a:buClr>
                <a:schemeClr val="bg1"/>
              </a:buClr>
              <a:buFont typeface="Arial" panose="020B0604020202020204" pitchFamily="34" charset="0"/>
              <a:buChar char="•"/>
            </a:pPr>
            <a:r>
              <a:rPr lang="en-US" sz="2200" b="1" dirty="0">
                <a:solidFill>
                  <a:schemeClr val="bg1"/>
                </a:solidFill>
              </a:rPr>
              <a:t>Dead to and delivered from </a:t>
            </a:r>
            <a:r>
              <a:rPr lang="en-US" sz="2200" b="1" dirty="0">
                <a:solidFill>
                  <a:srgbClr val="FFFF00"/>
                </a:solidFill>
              </a:rPr>
              <a:t>Which Law</a:t>
            </a:r>
          </a:p>
        </p:txBody>
      </p:sp>
    </p:spTree>
    <p:extLst>
      <p:ext uri="{BB962C8B-B14F-4D97-AF65-F5344CB8AC3E}">
        <p14:creationId xmlns:p14="http://schemas.microsoft.com/office/powerpoint/2010/main" val="28096506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4"/>
          <p:cNvSpPr txBox="1">
            <a:spLocks noGrp="1"/>
          </p:cNvSpPr>
          <p:nvPr>
            <p:ph type="title"/>
          </p:nvPr>
        </p:nvSpPr>
        <p:spPr>
          <a:xfrm>
            <a:off x="2455027" y="618618"/>
            <a:ext cx="9247539" cy="752980"/>
          </a:xfrm>
        </p:spPr>
        <p:txBody>
          <a:bodyPr/>
          <a:lstStyle/>
          <a:p>
            <a:pPr lvl="0" algn="ctr"/>
            <a:r>
              <a:rPr lang="en-US" sz="3600" dirty="0">
                <a:solidFill>
                  <a:srgbClr val="FFFF00"/>
                </a:solidFill>
                <a:latin typeface="Calibri" panose="020F0502020204030204" pitchFamily="34" charset="0"/>
                <a:ea typeface="Cambria" panose="02040503050406030204" pitchFamily="18" charset="0"/>
                <a:cs typeface="Calibri" panose="020F0502020204030204" pitchFamily="34" charset="0"/>
              </a:rPr>
              <a:t>   Dead to a Holy &amp; Spiritual Law—Rom. 7 </a:t>
            </a:r>
          </a:p>
        </p:txBody>
      </p:sp>
      <p:sp>
        <p:nvSpPr>
          <p:cNvPr id="4" name="TextBox 3">
            <a:extLst>
              <a:ext uri="{FF2B5EF4-FFF2-40B4-BE49-F238E27FC236}">
                <a16:creationId xmlns:a16="http://schemas.microsoft.com/office/drawing/2014/main" id="{25E68574-710C-49E2-8AD1-A6BA0731B2CA}"/>
              </a:ext>
            </a:extLst>
          </p:cNvPr>
          <p:cNvSpPr txBox="1"/>
          <p:nvPr/>
        </p:nvSpPr>
        <p:spPr>
          <a:xfrm>
            <a:off x="375642" y="1602110"/>
            <a:ext cx="7224372" cy="4755148"/>
          </a:xfrm>
          <a:prstGeom prst="rect">
            <a:avLst/>
          </a:prstGeom>
          <a:noFill/>
        </p:spPr>
        <p:txBody>
          <a:bodyPr wrap="square" rtlCol="0">
            <a:spAutoFit/>
          </a:bodyPr>
          <a:lstStyle/>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7:7  What shall we say then? Is the law sin? Certainly not! On the contrary, I would not have known sin except through the law. For I would not have known covetousness unless </a:t>
            </a:r>
            <a:r>
              <a:rPr lang="en-US" sz="2400" b="1" u="none" strike="noStrike" baseline="0" dirty="0">
                <a:solidFill>
                  <a:srgbClr val="FFFF00"/>
                </a:solidFill>
                <a:latin typeface="Calibri" panose="020F0502020204030204" pitchFamily="34" charset="0"/>
                <a:cs typeface="Calibri" panose="020F0502020204030204" pitchFamily="34" charset="0"/>
              </a:rPr>
              <a:t>the law had said, "You shall not covet."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7:8  But sin, taking opportunity by the commandment, produced in me all manner of evil desire. For apart from the law sin was dead.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7:9  I was alive once without the law, but when the commandment came, sin revived and I died.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7:10  And the commandment, which was to bring life, I found to bring death. </a:t>
            </a:r>
            <a:endParaRPr lang="en-US" sz="2400" b="1" dirty="0">
              <a:solidFill>
                <a:schemeClr val="bg1"/>
              </a:solidFill>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11B4DE32-46CA-4C38-8154-5D81BF65B3FF}"/>
              </a:ext>
            </a:extLst>
          </p:cNvPr>
          <p:cNvSpPr/>
          <p:nvPr/>
        </p:nvSpPr>
        <p:spPr>
          <a:xfrm>
            <a:off x="-2405159" y="1362270"/>
            <a:ext cx="535869" cy="43261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The</a:t>
            </a:r>
          </a:p>
          <a:p>
            <a:pPr algn="ctr"/>
            <a:endParaRPr lang="en-US" sz="3200" b="1" dirty="0"/>
          </a:p>
          <a:p>
            <a:pPr algn="ctr"/>
            <a:r>
              <a:rPr lang="en-US" sz="3200" b="1" dirty="0"/>
              <a:t>Law</a:t>
            </a:r>
          </a:p>
        </p:txBody>
      </p:sp>
      <p:sp>
        <p:nvSpPr>
          <p:cNvPr id="7" name="TextBox 6">
            <a:extLst>
              <a:ext uri="{FF2B5EF4-FFF2-40B4-BE49-F238E27FC236}">
                <a16:creationId xmlns:a16="http://schemas.microsoft.com/office/drawing/2014/main" id="{DC01D042-2816-4735-AA27-4B09593E1871}"/>
              </a:ext>
            </a:extLst>
          </p:cNvPr>
          <p:cNvSpPr txBox="1"/>
          <p:nvPr/>
        </p:nvSpPr>
        <p:spPr>
          <a:xfrm>
            <a:off x="7854846" y="1602110"/>
            <a:ext cx="3847720" cy="2785378"/>
          </a:xfrm>
          <a:prstGeom prst="rect">
            <a:avLst/>
          </a:prstGeom>
          <a:noFill/>
        </p:spPr>
        <p:txBody>
          <a:bodyPr wrap="square" rtlCol="0">
            <a:spAutoFit/>
          </a:bodyPr>
          <a:lstStyle/>
          <a:p>
            <a:pPr algn="ctr">
              <a:spcAft>
                <a:spcPts val="600"/>
              </a:spcAft>
            </a:pPr>
            <a:r>
              <a:rPr lang="en-US" sz="2800" b="1" dirty="0">
                <a:solidFill>
                  <a:srgbClr val="FFFF00"/>
                </a:solidFill>
              </a:rPr>
              <a:t>Marriage Covenant</a:t>
            </a:r>
          </a:p>
          <a:p>
            <a:pPr marL="346075" indent="-346075">
              <a:spcAft>
                <a:spcPts val="600"/>
              </a:spcAft>
              <a:buClr>
                <a:schemeClr val="bg1"/>
              </a:buClr>
              <a:buFont typeface="Arial" panose="020B0604020202020204" pitchFamily="34" charset="0"/>
              <a:buChar char="•"/>
            </a:pPr>
            <a:r>
              <a:rPr lang="en-US" sz="2200" b="1" dirty="0">
                <a:solidFill>
                  <a:schemeClr val="bg1"/>
                </a:solidFill>
              </a:rPr>
              <a:t>Dead to and delivered from </a:t>
            </a:r>
            <a:r>
              <a:rPr lang="en-US" sz="2200" b="1" dirty="0">
                <a:solidFill>
                  <a:srgbClr val="FFFF00"/>
                </a:solidFill>
              </a:rPr>
              <a:t>Which Law</a:t>
            </a:r>
          </a:p>
          <a:p>
            <a:pPr marL="346075" indent="-346075">
              <a:spcAft>
                <a:spcPts val="600"/>
              </a:spcAft>
              <a:buClr>
                <a:schemeClr val="bg1"/>
              </a:buClr>
              <a:buFont typeface="Arial" panose="020B0604020202020204" pitchFamily="34" charset="0"/>
              <a:buChar char="•"/>
            </a:pPr>
            <a:endParaRPr lang="en-US" sz="2200" b="1" dirty="0">
              <a:solidFill>
                <a:srgbClr val="FFFF00"/>
              </a:solidFill>
            </a:endParaRPr>
          </a:p>
          <a:p>
            <a:pPr marL="346075" indent="-346075">
              <a:spcAft>
                <a:spcPts val="600"/>
              </a:spcAft>
              <a:buClr>
                <a:schemeClr val="bg1"/>
              </a:buClr>
              <a:buFont typeface="Arial" panose="020B0604020202020204" pitchFamily="34" charset="0"/>
              <a:buChar char="•"/>
            </a:pPr>
            <a:r>
              <a:rPr lang="en-US" sz="2200" b="1" dirty="0">
                <a:solidFill>
                  <a:srgbClr val="FFFF00"/>
                </a:solidFill>
              </a:rPr>
              <a:t>We are not under the law which said, “You shall not covet”</a:t>
            </a:r>
          </a:p>
        </p:txBody>
      </p:sp>
    </p:spTree>
    <p:extLst>
      <p:ext uri="{BB962C8B-B14F-4D97-AF65-F5344CB8AC3E}">
        <p14:creationId xmlns:p14="http://schemas.microsoft.com/office/powerpoint/2010/main" val="18015125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4"/>
          <p:cNvSpPr txBox="1">
            <a:spLocks noGrp="1"/>
          </p:cNvSpPr>
          <p:nvPr>
            <p:ph type="title"/>
          </p:nvPr>
        </p:nvSpPr>
        <p:spPr>
          <a:xfrm>
            <a:off x="2455027" y="618618"/>
            <a:ext cx="9247539" cy="752980"/>
          </a:xfrm>
        </p:spPr>
        <p:txBody>
          <a:bodyPr/>
          <a:lstStyle/>
          <a:p>
            <a:pPr lvl="0" algn="ctr"/>
            <a:r>
              <a:rPr lang="en-US" sz="3600" dirty="0">
                <a:solidFill>
                  <a:srgbClr val="FFFF00"/>
                </a:solidFill>
                <a:latin typeface="Calibri" panose="020F0502020204030204" pitchFamily="34" charset="0"/>
                <a:ea typeface="Cambria" panose="02040503050406030204" pitchFamily="18" charset="0"/>
                <a:cs typeface="Calibri" panose="020F0502020204030204" pitchFamily="34" charset="0"/>
              </a:rPr>
              <a:t>   Dead to a Holy &amp; Spiritual Law—Rom. 7 </a:t>
            </a:r>
          </a:p>
        </p:txBody>
      </p:sp>
      <p:sp>
        <p:nvSpPr>
          <p:cNvPr id="4" name="TextBox 3">
            <a:extLst>
              <a:ext uri="{FF2B5EF4-FFF2-40B4-BE49-F238E27FC236}">
                <a16:creationId xmlns:a16="http://schemas.microsoft.com/office/drawing/2014/main" id="{25E68574-710C-49E2-8AD1-A6BA0731B2CA}"/>
              </a:ext>
            </a:extLst>
          </p:cNvPr>
          <p:cNvSpPr txBox="1"/>
          <p:nvPr/>
        </p:nvSpPr>
        <p:spPr>
          <a:xfrm>
            <a:off x="375642" y="1602110"/>
            <a:ext cx="7224372" cy="4755148"/>
          </a:xfrm>
          <a:prstGeom prst="rect">
            <a:avLst/>
          </a:prstGeom>
          <a:noFill/>
        </p:spPr>
        <p:txBody>
          <a:bodyPr wrap="square" rtlCol="0">
            <a:spAutoFit/>
          </a:bodyPr>
          <a:lstStyle/>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7:7  What shall we say then? Is the law sin? Certainly not! On the contrary, I would not have known sin except through the law. For I would not have known covetousness unless </a:t>
            </a:r>
            <a:r>
              <a:rPr lang="en-US" sz="2400" b="1" u="none" strike="noStrike" baseline="0" dirty="0">
                <a:solidFill>
                  <a:srgbClr val="FFFF00"/>
                </a:solidFill>
                <a:latin typeface="Calibri" panose="020F0502020204030204" pitchFamily="34" charset="0"/>
                <a:cs typeface="Calibri" panose="020F0502020204030204" pitchFamily="34" charset="0"/>
              </a:rPr>
              <a:t>the law had said, "You shall not covet."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7:8  But sin, taking opportunity by the commandment, produced in me all manner of evil desire. For apart from the law sin was dead.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7:9  I was alive once without the law, but when the commandment came, sin revived and I died.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7:10  And the commandment, which was to bring life, I found to bring death.</a:t>
            </a:r>
            <a:endParaRPr lang="en-US" sz="2400" b="1" dirty="0">
              <a:solidFill>
                <a:schemeClr val="bg1"/>
              </a:solidFill>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11B4DE32-46CA-4C38-8154-5D81BF65B3FF}"/>
              </a:ext>
            </a:extLst>
          </p:cNvPr>
          <p:cNvSpPr/>
          <p:nvPr/>
        </p:nvSpPr>
        <p:spPr>
          <a:xfrm>
            <a:off x="-2405159" y="1362270"/>
            <a:ext cx="535869" cy="43261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The</a:t>
            </a:r>
          </a:p>
          <a:p>
            <a:pPr algn="ctr"/>
            <a:endParaRPr lang="en-US" sz="3200" b="1" dirty="0"/>
          </a:p>
          <a:p>
            <a:pPr algn="ctr"/>
            <a:r>
              <a:rPr lang="en-US" sz="3200" b="1" dirty="0"/>
              <a:t>Law</a:t>
            </a:r>
          </a:p>
        </p:txBody>
      </p:sp>
      <p:sp>
        <p:nvSpPr>
          <p:cNvPr id="7" name="TextBox 6">
            <a:extLst>
              <a:ext uri="{FF2B5EF4-FFF2-40B4-BE49-F238E27FC236}">
                <a16:creationId xmlns:a16="http://schemas.microsoft.com/office/drawing/2014/main" id="{DC01D042-2816-4735-AA27-4B09593E1871}"/>
              </a:ext>
            </a:extLst>
          </p:cNvPr>
          <p:cNvSpPr txBox="1"/>
          <p:nvPr/>
        </p:nvSpPr>
        <p:spPr>
          <a:xfrm>
            <a:off x="7854846" y="1602110"/>
            <a:ext cx="3847720" cy="4293483"/>
          </a:xfrm>
          <a:prstGeom prst="rect">
            <a:avLst/>
          </a:prstGeom>
          <a:noFill/>
        </p:spPr>
        <p:txBody>
          <a:bodyPr wrap="square" rtlCol="0">
            <a:spAutoFit/>
          </a:bodyPr>
          <a:lstStyle/>
          <a:p>
            <a:pPr algn="ctr">
              <a:spcAft>
                <a:spcPts val="600"/>
              </a:spcAft>
            </a:pPr>
            <a:r>
              <a:rPr lang="en-US" sz="2800" b="1" dirty="0">
                <a:solidFill>
                  <a:srgbClr val="FFFF00"/>
                </a:solidFill>
              </a:rPr>
              <a:t>Marriage Covenant</a:t>
            </a:r>
          </a:p>
          <a:p>
            <a:pPr marL="346075" indent="-346075">
              <a:spcAft>
                <a:spcPts val="600"/>
              </a:spcAft>
              <a:buClr>
                <a:schemeClr val="bg1"/>
              </a:buClr>
              <a:buFont typeface="Arial" panose="020B0604020202020204" pitchFamily="34" charset="0"/>
              <a:buChar char="•"/>
            </a:pPr>
            <a:r>
              <a:rPr lang="en-US" sz="2200" b="1" dirty="0">
                <a:solidFill>
                  <a:schemeClr val="bg1"/>
                </a:solidFill>
              </a:rPr>
              <a:t>Dead to and delivered from </a:t>
            </a:r>
            <a:r>
              <a:rPr lang="en-US" sz="2200" b="1" dirty="0">
                <a:solidFill>
                  <a:srgbClr val="FFFF00"/>
                </a:solidFill>
              </a:rPr>
              <a:t>Which Law</a:t>
            </a:r>
          </a:p>
          <a:p>
            <a:pPr marL="346075" indent="-346075">
              <a:spcAft>
                <a:spcPts val="600"/>
              </a:spcAft>
              <a:buClr>
                <a:schemeClr val="bg1"/>
              </a:buClr>
              <a:buFont typeface="Arial" panose="020B0604020202020204" pitchFamily="34" charset="0"/>
              <a:buChar char="•"/>
            </a:pPr>
            <a:endParaRPr lang="en-US" sz="2200" b="1" dirty="0">
              <a:solidFill>
                <a:srgbClr val="FFFF00"/>
              </a:solidFill>
            </a:endParaRPr>
          </a:p>
          <a:p>
            <a:pPr marL="346075" indent="-346075">
              <a:spcAft>
                <a:spcPts val="600"/>
              </a:spcAft>
              <a:buClr>
                <a:schemeClr val="bg1"/>
              </a:buClr>
              <a:buFont typeface="Arial" panose="020B0604020202020204" pitchFamily="34" charset="0"/>
              <a:buChar char="•"/>
            </a:pPr>
            <a:r>
              <a:rPr lang="en-US" sz="2200" b="1" dirty="0">
                <a:solidFill>
                  <a:srgbClr val="FFFF00"/>
                </a:solidFill>
              </a:rPr>
              <a:t>We are not under the law which said, “You shall not covet”</a:t>
            </a:r>
          </a:p>
          <a:p>
            <a:pPr marL="346075" indent="-346075">
              <a:spcAft>
                <a:spcPts val="600"/>
              </a:spcAft>
              <a:buClr>
                <a:schemeClr val="bg1"/>
              </a:buClr>
              <a:buFont typeface="Arial" panose="020B0604020202020204" pitchFamily="34" charset="0"/>
              <a:buChar char="•"/>
            </a:pPr>
            <a:endParaRPr lang="en-US" sz="2200" b="1" dirty="0">
              <a:solidFill>
                <a:srgbClr val="FFFF00"/>
              </a:solidFill>
            </a:endParaRPr>
          </a:p>
          <a:p>
            <a:pPr marL="346075" indent="-346075">
              <a:spcAft>
                <a:spcPts val="600"/>
              </a:spcAft>
              <a:buClr>
                <a:schemeClr val="bg1"/>
              </a:buClr>
              <a:buFont typeface="Arial" panose="020B0604020202020204" pitchFamily="34" charset="0"/>
              <a:buChar char="•"/>
            </a:pPr>
            <a:r>
              <a:rPr lang="en-US" sz="2200" b="1" dirty="0">
                <a:solidFill>
                  <a:srgbClr val="FFFF00"/>
                </a:solidFill>
              </a:rPr>
              <a:t>We are NOT under the Ten Commandments and the Sabbath </a:t>
            </a:r>
          </a:p>
        </p:txBody>
      </p:sp>
    </p:spTree>
    <p:extLst>
      <p:ext uri="{BB962C8B-B14F-4D97-AF65-F5344CB8AC3E}">
        <p14:creationId xmlns:p14="http://schemas.microsoft.com/office/powerpoint/2010/main" val="36903406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4"/>
          <p:cNvSpPr txBox="1">
            <a:spLocks noGrp="1"/>
          </p:cNvSpPr>
          <p:nvPr>
            <p:ph type="title"/>
          </p:nvPr>
        </p:nvSpPr>
        <p:spPr>
          <a:xfrm>
            <a:off x="2455027" y="618618"/>
            <a:ext cx="9247539" cy="752980"/>
          </a:xfrm>
        </p:spPr>
        <p:txBody>
          <a:bodyPr/>
          <a:lstStyle/>
          <a:p>
            <a:pPr lvl="0" algn="ctr"/>
            <a:r>
              <a:rPr lang="en-US" sz="3600" dirty="0">
                <a:solidFill>
                  <a:srgbClr val="FFFF00"/>
                </a:solidFill>
                <a:latin typeface="Calibri" panose="020F0502020204030204" pitchFamily="34" charset="0"/>
                <a:ea typeface="Cambria" panose="02040503050406030204" pitchFamily="18" charset="0"/>
                <a:cs typeface="Calibri" panose="020F0502020204030204" pitchFamily="34" charset="0"/>
              </a:rPr>
              <a:t>   Dead to a Holy &amp; Spiritual Law—Rom. 7 </a:t>
            </a:r>
          </a:p>
        </p:txBody>
      </p:sp>
      <p:sp>
        <p:nvSpPr>
          <p:cNvPr id="4" name="TextBox 3">
            <a:extLst>
              <a:ext uri="{FF2B5EF4-FFF2-40B4-BE49-F238E27FC236}">
                <a16:creationId xmlns:a16="http://schemas.microsoft.com/office/drawing/2014/main" id="{25E68574-710C-49E2-8AD1-A6BA0731B2CA}"/>
              </a:ext>
            </a:extLst>
          </p:cNvPr>
          <p:cNvSpPr txBox="1"/>
          <p:nvPr/>
        </p:nvSpPr>
        <p:spPr>
          <a:xfrm>
            <a:off x="375642" y="1602110"/>
            <a:ext cx="7224372" cy="4755148"/>
          </a:xfrm>
          <a:prstGeom prst="rect">
            <a:avLst/>
          </a:prstGeom>
          <a:noFill/>
        </p:spPr>
        <p:txBody>
          <a:bodyPr wrap="square" rtlCol="0">
            <a:spAutoFit/>
          </a:bodyPr>
          <a:lstStyle/>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7:7  What shall we say then? Is the law sin? Certainly not! On the contrary, I would not have known sin except through the law. For I would not have known covetousness unless the law had said, "YOU SHALL NOT COVET."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7:8  But sin, taking opportunity by the commandment, produced in me all manner of evil desire. For apart from the law sin was dead.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7:9  </a:t>
            </a:r>
            <a:r>
              <a:rPr lang="en-US" sz="2400" b="1" u="none" strike="noStrike" baseline="0" dirty="0">
                <a:solidFill>
                  <a:srgbClr val="FFFF00"/>
                </a:solidFill>
                <a:latin typeface="Calibri" panose="020F0502020204030204" pitchFamily="34" charset="0"/>
                <a:cs typeface="Calibri" panose="020F0502020204030204" pitchFamily="34" charset="0"/>
              </a:rPr>
              <a:t>I was alive once without the law, </a:t>
            </a:r>
            <a:r>
              <a:rPr lang="en-US" sz="2400" b="1" u="none" strike="noStrike" baseline="0" dirty="0">
                <a:solidFill>
                  <a:schemeClr val="bg1"/>
                </a:solidFill>
                <a:latin typeface="Calibri" panose="020F0502020204030204" pitchFamily="34" charset="0"/>
                <a:cs typeface="Calibri" panose="020F0502020204030204" pitchFamily="34" charset="0"/>
              </a:rPr>
              <a:t>but when the commandment came, sin revived and I died.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7:10  And the commandment, which was to bring life, I found to bring death. </a:t>
            </a:r>
            <a:endParaRPr lang="en-US" sz="2400" b="1" dirty="0">
              <a:solidFill>
                <a:schemeClr val="bg1"/>
              </a:solidFill>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11B4DE32-46CA-4C38-8154-5D81BF65B3FF}"/>
              </a:ext>
            </a:extLst>
          </p:cNvPr>
          <p:cNvSpPr/>
          <p:nvPr/>
        </p:nvSpPr>
        <p:spPr>
          <a:xfrm>
            <a:off x="-2405159" y="1362270"/>
            <a:ext cx="535869" cy="43261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The</a:t>
            </a:r>
          </a:p>
          <a:p>
            <a:pPr algn="ctr"/>
            <a:endParaRPr lang="en-US" sz="3200" b="1" dirty="0"/>
          </a:p>
          <a:p>
            <a:pPr algn="ctr"/>
            <a:r>
              <a:rPr lang="en-US" sz="3200" b="1" dirty="0"/>
              <a:t>Law</a:t>
            </a:r>
          </a:p>
        </p:txBody>
      </p:sp>
      <p:sp>
        <p:nvSpPr>
          <p:cNvPr id="7" name="TextBox 6">
            <a:extLst>
              <a:ext uri="{FF2B5EF4-FFF2-40B4-BE49-F238E27FC236}">
                <a16:creationId xmlns:a16="http://schemas.microsoft.com/office/drawing/2014/main" id="{DC01D042-2816-4735-AA27-4B09593E1871}"/>
              </a:ext>
            </a:extLst>
          </p:cNvPr>
          <p:cNvSpPr txBox="1"/>
          <p:nvPr/>
        </p:nvSpPr>
        <p:spPr>
          <a:xfrm>
            <a:off x="7854846" y="1602110"/>
            <a:ext cx="3847720" cy="3724096"/>
          </a:xfrm>
          <a:prstGeom prst="rect">
            <a:avLst/>
          </a:prstGeom>
          <a:noFill/>
        </p:spPr>
        <p:txBody>
          <a:bodyPr wrap="square" rtlCol="0">
            <a:spAutoFit/>
          </a:bodyPr>
          <a:lstStyle/>
          <a:p>
            <a:pPr algn="ctr">
              <a:spcAft>
                <a:spcPts val="600"/>
              </a:spcAft>
            </a:pPr>
            <a:r>
              <a:rPr lang="en-US" sz="2800" b="1" dirty="0">
                <a:solidFill>
                  <a:srgbClr val="FFFF00"/>
                </a:solidFill>
              </a:rPr>
              <a:t>Marriage Covenant</a:t>
            </a:r>
          </a:p>
          <a:p>
            <a:pPr marL="346075" indent="-346075">
              <a:spcAft>
                <a:spcPts val="600"/>
              </a:spcAft>
              <a:buClr>
                <a:schemeClr val="bg1"/>
              </a:buClr>
              <a:buFont typeface="Arial" panose="020B0604020202020204" pitchFamily="34" charset="0"/>
              <a:buChar char="•"/>
            </a:pPr>
            <a:r>
              <a:rPr lang="en-US" sz="2200" b="1" dirty="0">
                <a:solidFill>
                  <a:srgbClr val="FFFF00"/>
                </a:solidFill>
              </a:rPr>
              <a:t>Paul was “alive” not a sinner (innocence of infancy) </a:t>
            </a:r>
          </a:p>
          <a:p>
            <a:pPr marL="346075" indent="-346075">
              <a:spcAft>
                <a:spcPts val="600"/>
              </a:spcAft>
              <a:buClr>
                <a:schemeClr val="bg1"/>
              </a:buClr>
              <a:buFont typeface="Arial" panose="020B0604020202020204" pitchFamily="34" charset="0"/>
              <a:buChar char="•"/>
            </a:pPr>
            <a:r>
              <a:rPr lang="en-US" sz="2200" b="1" dirty="0">
                <a:solidFill>
                  <a:schemeClr val="bg1"/>
                </a:solidFill>
              </a:rPr>
              <a:t>When he became accountable, he could not keep law perfectly and he died. (No one could keep law perfectly)</a:t>
            </a:r>
          </a:p>
        </p:txBody>
      </p:sp>
    </p:spTree>
    <p:extLst>
      <p:ext uri="{BB962C8B-B14F-4D97-AF65-F5344CB8AC3E}">
        <p14:creationId xmlns:p14="http://schemas.microsoft.com/office/powerpoint/2010/main" val="14232456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4"/>
          <p:cNvSpPr txBox="1">
            <a:spLocks noGrp="1"/>
          </p:cNvSpPr>
          <p:nvPr>
            <p:ph type="title"/>
          </p:nvPr>
        </p:nvSpPr>
        <p:spPr>
          <a:xfrm>
            <a:off x="2455027" y="618618"/>
            <a:ext cx="9247539" cy="752980"/>
          </a:xfrm>
        </p:spPr>
        <p:txBody>
          <a:bodyPr/>
          <a:lstStyle/>
          <a:p>
            <a:pPr lvl="0" algn="ctr"/>
            <a:r>
              <a:rPr lang="en-US" sz="3600" dirty="0">
                <a:solidFill>
                  <a:srgbClr val="FFFF00"/>
                </a:solidFill>
                <a:latin typeface="Calibri" panose="020F0502020204030204" pitchFamily="34" charset="0"/>
                <a:ea typeface="Cambria" panose="02040503050406030204" pitchFamily="18" charset="0"/>
                <a:cs typeface="Calibri" panose="020F0502020204030204" pitchFamily="34" charset="0"/>
              </a:rPr>
              <a:t>   Dead to a Holy &amp; Spiritual Law—Rom. 7 </a:t>
            </a:r>
          </a:p>
        </p:txBody>
      </p:sp>
      <p:sp>
        <p:nvSpPr>
          <p:cNvPr id="4" name="TextBox 3">
            <a:extLst>
              <a:ext uri="{FF2B5EF4-FFF2-40B4-BE49-F238E27FC236}">
                <a16:creationId xmlns:a16="http://schemas.microsoft.com/office/drawing/2014/main" id="{25E68574-710C-49E2-8AD1-A6BA0731B2CA}"/>
              </a:ext>
            </a:extLst>
          </p:cNvPr>
          <p:cNvSpPr txBox="1"/>
          <p:nvPr/>
        </p:nvSpPr>
        <p:spPr>
          <a:xfrm>
            <a:off x="375642" y="1602110"/>
            <a:ext cx="7224372" cy="4755148"/>
          </a:xfrm>
          <a:prstGeom prst="rect">
            <a:avLst/>
          </a:prstGeom>
          <a:noFill/>
        </p:spPr>
        <p:txBody>
          <a:bodyPr wrap="square" rtlCol="0">
            <a:spAutoFit/>
          </a:bodyPr>
          <a:lstStyle/>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7:7  What shall we say then? Is the law sin? Certainly not! On the contrary, I would not have known sin except through the law. For I would not have known covetousness unless the law had said, "YOU SHALL NOT COVET."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7:8  But sin, taking opportunity by the commandment, produced in me all manner of evil desire. For apart from the law sin was dead.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7:9  I was alive once without the law</a:t>
            </a:r>
            <a:r>
              <a:rPr lang="en-US" sz="2400" b="1" u="none" strike="noStrike" baseline="0" dirty="0">
                <a:solidFill>
                  <a:srgbClr val="FFFF00"/>
                </a:solidFill>
                <a:latin typeface="Calibri" panose="020F0502020204030204" pitchFamily="34" charset="0"/>
                <a:cs typeface="Calibri" panose="020F0502020204030204" pitchFamily="34" charset="0"/>
              </a:rPr>
              <a:t>, but when the commandment came, sin revived and I died.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7:10  And the commandment, which was to bring life, I found to bring death. </a:t>
            </a:r>
            <a:endParaRPr lang="en-US" sz="2400" b="1" dirty="0">
              <a:solidFill>
                <a:schemeClr val="bg1"/>
              </a:solidFill>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11B4DE32-46CA-4C38-8154-5D81BF65B3FF}"/>
              </a:ext>
            </a:extLst>
          </p:cNvPr>
          <p:cNvSpPr/>
          <p:nvPr/>
        </p:nvSpPr>
        <p:spPr>
          <a:xfrm>
            <a:off x="-2405159" y="1362270"/>
            <a:ext cx="535869" cy="43261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The</a:t>
            </a:r>
          </a:p>
          <a:p>
            <a:pPr algn="ctr"/>
            <a:endParaRPr lang="en-US" sz="3200" b="1" dirty="0"/>
          </a:p>
          <a:p>
            <a:pPr algn="ctr"/>
            <a:r>
              <a:rPr lang="en-US" sz="3200" b="1" dirty="0"/>
              <a:t>Law</a:t>
            </a:r>
          </a:p>
        </p:txBody>
      </p:sp>
      <p:sp>
        <p:nvSpPr>
          <p:cNvPr id="7" name="TextBox 6">
            <a:extLst>
              <a:ext uri="{FF2B5EF4-FFF2-40B4-BE49-F238E27FC236}">
                <a16:creationId xmlns:a16="http://schemas.microsoft.com/office/drawing/2014/main" id="{DC01D042-2816-4735-AA27-4B09593E1871}"/>
              </a:ext>
            </a:extLst>
          </p:cNvPr>
          <p:cNvSpPr txBox="1"/>
          <p:nvPr/>
        </p:nvSpPr>
        <p:spPr>
          <a:xfrm>
            <a:off x="7854846" y="1602110"/>
            <a:ext cx="3847720" cy="3724096"/>
          </a:xfrm>
          <a:prstGeom prst="rect">
            <a:avLst/>
          </a:prstGeom>
          <a:noFill/>
        </p:spPr>
        <p:txBody>
          <a:bodyPr wrap="square" rtlCol="0">
            <a:spAutoFit/>
          </a:bodyPr>
          <a:lstStyle/>
          <a:p>
            <a:pPr algn="ctr">
              <a:spcAft>
                <a:spcPts val="600"/>
              </a:spcAft>
            </a:pPr>
            <a:r>
              <a:rPr lang="en-US" sz="2800" b="1" dirty="0">
                <a:solidFill>
                  <a:srgbClr val="FFFF00"/>
                </a:solidFill>
              </a:rPr>
              <a:t>Marriage Covenant</a:t>
            </a:r>
          </a:p>
          <a:p>
            <a:pPr marL="346075" indent="-346075">
              <a:spcAft>
                <a:spcPts val="600"/>
              </a:spcAft>
              <a:buClr>
                <a:schemeClr val="bg1"/>
              </a:buClr>
              <a:buFont typeface="Arial" panose="020B0604020202020204" pitchFamily="34" charset="0"/>
              <a:buChar char="•"/>
            </a:pPr>
            <a:r>
              <a:rPr lang="en-US" sz="2200" b="1" dirty="0">
                <a:solidFill>
                  <a:schemeClr val="bg1"/>
                </a:solidFill>
              </a:rPr>
              <a:t>Paul was “alive” not a sinner (innocence of infancy) </a:t>
            </a:r>
          </a:p>
          <a:p>
            <a:pPr marL="346075" indent="-346075">
              <a:spcAft>
                <a:spcPts val="600"/>
              </a:spcAft>
              <a:buClr>
                <a:schemeClr val="bg1"/>
              </a:buClr>
              <a:buFont typeface="Arial" panose="020B0604020202020204" pitchFamily="34" charset="0"/>
              <a:buChar char="•"/>
            </a:pPr>
            <a:r>
              <a:rPr lang="en-US" sz="2200" b="1" dirty="0">
                <a:solidFill>
                  <a:srgbClr val="FFFF00"/>
                </a:solidFill>
              </a:rPr>
              <a:t>When he became accountable, he could not keep law perfectly and he died. (No one could keep law perfectly)</a:t>
            </a:r>
          </a:p>
        </p:txBody>
      </p:sp>
    </p:spTree>
    <p:extLst>
      <p:ext uri="{BB962C8B-B14F-4D97-AF65-F5344CB8AC3E}">
        <p14:creationId xmlns:p14="http://schemas.microsoft.com/office/powerpoint/2010/main" val="17333563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4"/>
          <p:cNvSpPr txBox="1">
            <a:spLocks noGrp="1"/>
          </p:cNvSpPr>
          <p:nvPr>
            <p:ph type="title"/>
          </p:nvPr>
        </p:nvSpPr>
        <p:spPr>
          <a:xfrm>
            <a:off x="2455027" y="618618"/>
            <a:ext cx="9247539" cy="752980"/>
          </a:xfrm>
        </p:spPr>
        <p:txBody>
          <a:bodyPr/>
          <a:lstStyle/>
          <a:p>
            <a:pPr lvl="0" algn="ctr"/>
            <a:r>
              <a:rPr lang="en-US" sz="3600" dirty="0">
                <a:solidFill>
                  <a:srgbClr val="FFFF00"/>
                </a:solidFill>
                <a:latin typeface="Calibri" panose="020F0502020204030204" pitchFamily="34" charset="0"/>
                <a:ea typeface="Cambria" panose="02040503050406030204" pitchFamily="18" charset="0"/>
                <a:cs typeface="Calibri" panose="020F0502020204030204" pitchFamily="34" charset="0"/>
              </a:rPr>
              <a:t>   Dead to a Holy &amp; Spiritual Law—Rom. 7 </a:t>
            </a:r>
          </a:p>
        </p:txBody>
      </p:sp>
      <p:sp>
        <p:nvSpPr>
          <p:cNvPr id="4" name="TextBox 3">
            <a:extLst>
              <a:ext uri="{FF2B5EF4-FFF2-40B4-BE49-F238E27FC236}">
                <a16:creationId xmlns:a16="http://schemas.microsoft.com/office/drawing/2014/main" id="{25E68574-710C-49E2-8AD1-A6BA0731B2CA}"/>
              </a:ext>
            </a:extLst>
          </p:cNvPr>
          <p:cNvSpPr txBox="1"/>
          <p:nvPr/>
        </p:nvSpPr>
        <p:spPr>
          <a:xfrm>
            <a:off x="375642" y="1602110"/>
            <a:ext cx="7224372" cy="3724096"/>
          </a:xfrm>
          <a:prstGeom prst="rect">
            <a:avLst/>
          </a:prstGeom>
          <a:noFill/>
        </p:spPr>
        <p:txBody>
          <a:bodyPr wrap="square" rtlCol="0">
            <a:spAutoFit/>
          </a:bodyPr>
          <a:lstStyle/>
          <a:p>
            <a:pPr marR="0" algn="just" rtl="0">
              <a:spcAft>
                <a:spcPts val="1200"/>
              </a:spcAft>
              <a:tabLst>
                <a:tab pos="3435350" algn="l"/>
              </a:tabLst>
            </a:pPr>
            <a:r>
              <a:rPr lang="en-US" sz="2400" b="1" u="none" strike="noStrike" baseline="0" dirty="0">
                <a:solidFill>
                  <a:schemeClr val="bg1"/>
                </a:solidFill>
                <a:latin typeface="Calibri" panose="020F0502020204030204" pitchFamily="34" charset="0"/>
                <a:cs typeface="Calibri" panose="020F0502020204030204" pitchFamily="34" charset="0"/>
              </a:rPr>
              <a:t>Rom 7:12  Therefore the law is </a:t>
            </a:r>
            <a:r>
              <a:rPr lang="en-US" sz="2400" b="1" u="none" strike="noStrike" baseline="0" dirty="0">
                <a:solidFill>
                  <a:srgbClr val="FFFF00"/>
                </a:solidFill>
                <a:latin typeface="Calibri" panose="020F0502020204030204" pitchFamily="34" charset="0"/>
                <a:cs typeface="Calibri" panose="020F0502020204030204" pitchFamily="34" charset="0"/>
              </a:rPr>
              <a:t>holy, </a:t>
            </a:r>
            <a:r>
              <a:rPr lang="en-US" sz="2400" b="1" u="none" strike="noStrike" baseline="0" dirty="0">
                <a:solidFill>
                  <a:schemeClr val="bg1"/>
                </a:solidFill>
                <a:latin typeface="Calibri" panose="020F0502020204030204" pitchFamily="34" charset="0"/>
                <a:cs typeface="Calibri" panose="020F0502020204030204" pitchFamily="34" charset="0"/>
              </a:rPr>
              <a:t>and the commandment </a:t>
            </a:r>
            <a:r>
              <a:rPr lang="en-US" sz="2400" b="1" u="none" strike="noStrike" baseline="0" dirty="0">
                <a:solidFill>
                  <a:srgbClr val="FFFF00"/>
                </a:solidFill>
                <a:latin typeface="Calibri" panose="020F0502020204030204" pitchFamily="34" charset="0"/>
                <a:cs typeface="Calibri" panose="020F0502020204030204" pitchFamily="34" charset="0"/>
              </a:rPr>
              <a:t>holy and just and good. </a:t>
            </a:r>
          </a:p>
          <a:p>
            <a:pPr marR="0" algn="just" rtl="0">
              <a:spcAft>
                <a:spcPts val="1200"/>
              </a:spcAft>
            </a:pPr>
            <a:r>
              <a:rPr lang="en-US" sz="2400" b="1" u="none" strike="noStrike" baseline="0" dirty="0">
                <a:solidFill>
                  <a:schemeClr val="bg1"/>
                </a:solidFill>
                <a:latin typeface="Calibri" panose="020F0502020204030204" pitchFamily="34" charset="0"/>
                <a:cs typeface="Calibri" panose="020F0502020204030204" pitchFamily="34" charset="0"/>
              </a:rPr>
              <a:t>Rom 7:13  Has then what is good become death to me? Certainly not! But sin, that it might appear sin, was producing death in me through what is good, so that sin through the commandment might become exceedingly sinful. </a:t>
            </a:r>
          </a:p>
          <a:p>
            <a:pPr marR="0" algn="just" rtl="0">
              <a:spcAft>
                <a:spcPts val="1200"/>
              </a:spcAft>
            </a:pPr>
            <a:r>
              <a:rPr lang="en-US" sz="2400" b="1" u="none" strike="noStrike" baseline="0" dirty="0">
                <a:solidFill>
                  <a:schemeClr val="bg1"/>
                </a:solidFill>
                <a:latin typeface="Calibri" panose="020F0502020204030204" pitchFamily="34" charset="0"/>
                <a:cs typeface="Calibri" panose="020F0502020204030204" pitchFamily="34" charset="0"/>
              </a:rPr>
              <a:t>Rom 7:14  For we know that </a:t>
            </a:r>
            <a:r>
              <a:rPr lang="en-US" sz="2400" b="1" u="none" strike="noStrike" baseline="0" dirty="0">
                <a:solidFill>
                  <a:srgbClr val="FFFF00"/>
                </a:solidFill>
                <a:latin typeface="Calibri" panose="020F0502020204030204" pitchFamily="34" charset="0"/>
                <a:cs typeface="Calibri" panose="020F0502020204030204" pitchFamily="34" charset="0"/>
              </a:rPr>
              <a:t>the law is spiritual,</a:t>
            </a:r>
            <a:r>
              <a:rPr lang="en-US" sz="2400" b="1" u="none" strike="noStrike" baseline="0" dirty="0">
                <a:solidFill>
                  <a:schemeClr val="bg1"/>
                </a:solidFill>
                <a:latin typeface="Calibri" panose="020F0502020204030204" pitchFamily="34" charset="0"/>
                <a:cs typeface="Calibri" panose="020F0502020204030204" pitchFamily="34" charset="0"/>
              </a:rPr>
              <a:t> but I am carnal, sold under sin.</a:t>
            </a:r>
            <a:endParaRPr lang="en-US" sz="2400" b="1" dirty="0">
              <a:solidFill>
                <a:schemeClr val="bg1"/>
              </a:solidFill>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11B4DE32-46CA-4C38-8154-5D81BF65B3FF}"/>
              </a:ext>
            </a:extLst>
          </p:cNvPr>
          <p:cNvSpPr/>
          <p:nvPr/>
        </p:nvSpPr>
        <p:spPr>
          <a:xfrm>
            <a:off x="-2405159" y="1362270"/>
            <a:ext cx="535869" cy="43261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The</a:t>
            </a:r>
          </a:p>
          <a:p>
            <a:pPr algn="ctr"/>
            <a:endParaRPr lang="en-US" sz="3200" b="1" dirty="0"/>
          </a:p>
          <a:p>
            <a:pPr algn="ctr"/>
            <a:r>
              <a:rPr lang="en-US" sz="3200" b="1" dirty="0"/>
              <a:t>Law</a:t>
            </a:r>
          </a:p>
        </p:txBody>
      </p:sp>
      <p:sp>
        <p:nvSpPr>
          <p:cNvPr id="7" name="TextBox 6">
            <a:extLst>
              <a:ext uri="{FF2B5EF4-FFF2-40B4-BE49-F238E27FC236}">
                <a16:creationId xmlns:a16="http://schemas.microsoft.com/office/drawing/2014/main" id="{DC01D042-2816-4735-AA27-4B09593E1871}"/>
              </a:ext>
            </a:extLst>
          </p:cNvPr>
          <p:cNvSpPr txBox="1"/>
          <p:nvPr/>
        </p:nvSpPr>
        <p:spPr>
          <a:xfrm>
            <a:off x="7854846" y="1602110"/>
            <a:ext cx="3847720" cy="1615827"/>
          </a:xfrm>
          <a:prstGeom prst="rect">
            <a:avLst/>
          </a:prstGeom>
          <a:noFill/>
        </p:spPr>
        <p:txBody>
          <a:bodyPr wrap="square" rtlCol="0">
            <a:spAutoFit/>
          </a:bodyPr>
          <a:lstStyle/>
          <a:p>
            <a:pPr algn="ctr">
              <a:spcAft>
                <a:spcPts val="600"/>
              </a:spcAft>
            </a:pPr>
            <a:r>
              <a:rPr lang="en-US" sz="2800" b="1" dirty="0">
                <a:solidFill>
                  <a:srgbClr val="FFFF00"/>
                </a:solidFill>
              </a:rPr>
              <a:t>Marriage Covenant</a:t>
            </a:r>
          </a:p>
          <a:p>
            <a:pPr marL="346075" indent="-346075">
              <a:spcAft>
                <a:spcPts val="600"/>
              </a:spcAft>
              <a:buClr>
                <a:schemeClr val="bg1"/>
              </a:buClr>
              <a:buFont typeface="Arial" panose="020B0604020202020204" pitchFamily="34" charset="0"/>
              <a:buChar char="•"/>
            </a:pPr>
            <a:r>
              <a:rPr lang="en-US" sz="2200" b="1" dirty="0">
                <a:solidFill>
                  <a:srgbClr val="FFFF00"/>
                </a:solidFill>
              </a:rPr>
              <a:t>The Old Testament Law (all of it) was holy, just good and spiritual</a:t>
            </a:r>
          </a:p>
        </p:txBody>
      </p:sp>
    </p:spTree>
    <p:extLst>
      <p:ext uri="{BB962C8B-B14F-4D97-AF65-F5344CB8AC3E}">
        <p14:creationId xmlns:p14="http://schemas.microsoft.com/office/powerpoint/2010/main" val="10302739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4"/>
          <p:cNvSpPr txBox="1">
            <a:spLocks noGrp="1"/>
          </p:cNvSpPr>
          <p:nvPr>
            <p:ph type="title"/>
          </p:nvPr>
        </p:nvSpPr>
        <p:spPr>
          <a:xfrm>
            <a:off x="2455027" y="618618"/>
            <a:ext cx="9247539" cy="752980"/>
          </a:xfrm>
        </p:spPr>
        <p:txBody>
          <a:bodyPr/>
          <a:lstStyle/>
          <a:p>
            <a:pPr lvl="0" algn="ctr"/>
            <a:r>
              <a:rPr lang="en-US" sz="3600" dirty="0">
                <a:solidFill>
                  <a:srgbClr val="FFFF00"/>
                </a:solidFill>
                <a:latin typeface="Calibri" panose="020F0502020204030204" pitchFamily="34" charset="0"/>
                <a:ea typeface="Cambria" panose="02040503050406030204" pitchFamily="18" charset="0"/>
                <a:cs typeface="Calibri" panose="020F0502020204030204" pitchFamily="34" charset="0"/>
              </a:rPr>
              <a:t>   Dead to a Holy &amp; Spiritual Law—Rom. 7 </a:t>
            </a:r>
          </a:p>
        </p:txBody>
      </p:sp>
      <p:sp>
        <p:nvSpPr>
          <p:cNvPr id="4" name="TextBox 3">
            <a:extLst>
              <a:ext uri="{FF2B5EF4-FFF2-40B4-BE49-F238E27FC236}">
                <a16:creationId xmlns:a16="http://schemas.microsoft.com/office/drawing/2014/main" id="{25E68574-710C-49E2-8AD1-A6BA0731B2CA}"/>
              </a:ext>
            </a:extLst>
          </p:cNvPr>
          <p:cNvSpPr txBox="1"/>
          <p:nvPr/>
        </p:nvSpPr>
        <p:spPr>
          <a:xfrm>
            <a:off x="375642" y="1602110"/>
            <a:ext cx="7224372" cy="3724096"/>
          </a:xfrm>
          <a:prstGeom prst="rect">
            <a:avLst/>
          </a:prstGeom>
          <a:noFill/>
        </p:spPr>
        <p:txBody>
          <a:bodyPr wrap="square" rtlCol="0">
            <a:spAutoFit/>
          </a:bodyPr>
          <a:lstStyle/>
          <a:p>
            <a:pPr marR="0" algn="just" rtl="0">
              <a:spcAft>
                <a:spcPts val="1200"/>
              </a:spcAft>
              <a:tabLst>
                <a:tab pos="3435350" algn="l"/>
              </a:tabLst>
            </a:pPr>
            <a:r>
              <a:rPr lang="en-US" sz="2400" b="1" u="none" strike="noStrike" baseline="0" dirty="0">
                <a:solidFill>
                  <a:schemeClr val="bg1"/>
                </a:solidFill>
                <a:latin typeface="Calibri" panose="020F0502020204030204" pitchFamily="34" charset="0"/>
                <a:cs typeface="Calibri" panose="020F0502020204030204" pitchFamily="34" charset="0"/>
              </a:rPr>
              <a:t>Rom 7:12  Therefore the law is </a:t>
            </a:r>
            <a:r>
              <a:rPr lang="en-US" sz="2400" b="1" u="none" strike="noStrike" baseline="0" dirty="0">
                <a:solidFill>
                  <a:srgbClr val="FFFF00"/>
                </a:solidFill>
                <a:latin typeface="Calibri" panose="020F0502020204030204" pitchFamily="34" charset="0"/>
                <a:cs typeface="Calibri" panose="020F0502020204030204" pitchFamily="34" charset="0"/>
              </a:rPr>
              <a:t>holy, </a:t>
            </a:r>
            <a:r>
              <a:rPr lang="en-US" sz="2400" b="1" u="none" strike="noStrike" baseline="0" dirty="0">
                <a:solidFill>
                  <a:schemeClr val="bg1"/>
                </a:solidFill>
                <a:latin typeface="Calibri" panose="020F0502020204030204" pitchFamily="34" charset="0"/>
                <a:cs typeface="Calibri" panose="020F0502020204030204" pitchFamily="34" charset="0"/>
              </a:rPr>
              <a:t>and the commandment </a:t>
            </a:r>
            <a:r>
              <a:rPr lang="en-US" sz="2400" b="1" u="none" strike="noStrike" baseline="0" dirty="0">
                <a:solidFill>
                  <a:srgbClr val="FFFF00"/>
                </a:solidFill>
                <a:latin typeface="Calibri" panose="020F0502020204030204" pitchFamily="34" charset="0"/>
                <a:cs typeface="Calibri" panose="020F0502020204030204" pitchFamily="34" charset="0"/>
              </a:rPr>
              <a:t>holy and just and good. </a:t>
            </a:r>
          </a:p>
          <a:p>
            <a:pPr marR="0" algn="just" rtl="0">
              <a:spcAft>
                <a:spcPts val="1200"/>
              </a:spcAft>
            </a:pPr>
            <a:r>
              <a:rPr lang="en-US" sz="2400" b="1" u="none" strike="noStrike" baseline="0" dirty="0">
                <a:solidFill>
                  <a:schemeClr val="bg1"/>
                </a:solidFill>
                <a:latin typeface="Calibri" panose="020F0502020204030204" pitchFamily="34" charset="0"/>
                <a:cs typeface="Calibri" panose="020F0502020204030204" pitchFamily="34" charset="0"/>
              </a:rPr>
              <a:t>Rom 7:13  Has then what is good become death to me? Certainly not! But sin, that it might appear sin, was producing death in me through what is good, so that sin through the commandment might become exceedingly sinful. </a:t>
            </a:r>
          </a:p>
          <a:p>
            <a:pPr marR="0" algn="just" rtl="0">
              <a:spcAft>
                <a:spcPts val="1200"/>
              </a:spcAft>
            </a:pPr>
            <a:r>
              <a:rPr lang="en-US" sz="2400" b="1" u="none" strike="noStrike" baseline="0" dirty="0">
                <a:solidFill>
                  <a:schemeClr val="bg1"/>
                </a:solidFill>
                <a:latin typeface="Calibri" panose="020F0502020204030204" pitchFamily="34" charset="0"/>
                <a:cs typeface="Calibri" panose="020F0502020204030204" pitchFamily="34" charset="0"/>
              </a:rPr>
              <a:t>Rom 7:14  For we know </a:t>
            </a:r>
            <a:r>
              <a:rPr lang="en-US" sz="2400" b="1" u="none" strike="noStrike" baseline="0" dirty="0">
                <a:solidFill>
                  <a:srgbClr val="FFFF00"/>
                </a:solidFill>
                <a:latin typeface="Calibri" panose="020F0502020204030204" pitchFamily="34" charset="0"/>
                <a:cs typeface="Calibri" panose="020F0502020204030204" pitchFamily="34" charset="0"/>
              </a:rPr>
              <a:t>that the law is spiritual</a:t>
            </a:r>
            <a:r>
              <a:rPr lang="en-US" sz="2400" b="1" u="none" strike="noStrike" baseline="0" dirty="0">
                <a:solidFill>
                  <a:schemeClr val="bg1"/>
                </a:solidFill>
                <a:latin typeface="Calibri" panose="020F0502020204030204" pitchFamily="34" charset="0"/>
                <a:cs typeface="Calibri" panose="020F0502020204030204" pitchFamily="34" charset="0"/>
              </a:rPr>
              <a:t>, but I am carnal, sold under sin.</a:t>
            </a:r>
            <a:endParaRPr lang="en-US" sz="2400" b="1" dirty="0">
              <a:solidFill>
                <a:schemeClr val="bg1"/>
              </a:solidFill>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11B4DE32-46CA-4C38-8154-5D81BF65B3FF}"/>
              </a:ext>
            </a:extLst>
          </p:cNvPr>
          <p:cNvSpPr/>
          <p:nvPr/>
        </p:nvSpPr>
        <p:spPr>
          <a:xfrm>
            <a:off x="-2405159" y="1362270"/>
            <a:ext cx="535869" cy="43261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The</a:t>
            </a:r>
          </a:p>
          <a:p>
            <a:pPr algn="ctr"/>
            <a:endParaRPr lang="en-US" sz="3200" b="1" dirty="0"/>
          </a:p>
          <a:p>
            <a:pPr algn="ctr"/>
            <a:r>
              <a:rPr lang="en-US" sz="3200" b="1" dirty="0"/>
              <a:t>Law</a:t>
            </a:r>
          </a:p>
        </p:txBody>
      </p:sp>
      <p:sp>
        <p:nvSpPr>
          <p:cNvPr id="7" name="TextBox 6">
            <a:extLst>
              <a:ext uri="{FF2B5EF4-FFF2-40B4-BE49-F238E27FC236}">
                <a16:creationId xmlns:a16="http://schemas.microsoft.com/office/drawing/2014/main" id="{DC01D042-2816-4735-AA27-4B09593E1871}"/>
              </a:ext>
            </a:extLst>
          </p:cNvPr>
          <p:cNvSpPr txBox="1"/>
          <p:nvPr/>
        </p:nvSpPr>
        <p:spPr>
          <a:xfrm>
            <a:off x="7854846" y="1589753"/>
            <a:ext cx="3847720" cy="3801041"/>
          </a:xfrm>
          <a:prstGeom prst="rect">
            <a:avLst/>
          </a:prstGeom>
          <a:noFill/>
        </p:spPr>
        <p:txBody>
          <a:bodyPr wrap="square" rtlCol="0">
            <a:spAutoFit/>
          </a:bodyPr>
          <a:lstStyle/>
          <a:p>
            <a:pPr algn="ctr">
              <a:spcAft>
                <a:spcPts val="600"/>
              </a:spcAft>
            </a:pPr>
            <a:r>
              <a:rPr lang="en-US" sz="2800" b="1" dirty="0">
                <a:solidFill>
                  <a:srgbClr val="FFFF00"/>
                </a:solidFill>
              </a:rPr>
              <a:t>Marriage Covenant</a:t>
            </a:r>
          </a:p>
          <a:p>
            <a:pPr marL="346075" indent="-346075">
              <a:spcAft>
                <a:spcPts val="600"/>
              </a:spcAft>
              <a:buClr>
                <a:schemeClr val="bg1"/>
              </a:buClr>
              <a:buFont typeface="Arial" panose="020B0604020202020204" pitchFamily="34" charset="0"/>
              <a:buChar char="•"/>
            </a:pPr>
            <a:r>
              <a:rPr lang="en-US" sz="2200" b="1" dirty="0">
                <a:solidFill>
                  <a:schemeClr val="bg1"/>
                </a:solidFill>
              </a:rPr>
              <a:t>The Old Testament Law (all of it) was holy, just good and spiritual</a:t>
            </a:r>
          </a:p>
          <a:p>
            <a:pPr marL="346075" indent="-346075">
              <a:spcAft>
                <a:spcPts val="600"/>
              </a:spcAft>
              <a:buClr>
                <a:schemeClr val="bg1"/>
              </a:buClr>
              <a:buFont typeface="Arial" panose="020B0604020202020204" pitchFamily="34" charset="0"/>
              <a:buChar char="•"/>
            </a:pPr>
            <a:r>
              <a:rPr lang="en-US" sz="2200" b="1" dirty="0">
                <a:solidFill>
                  <a:srgbClr val="FFFF00"/>
                </a:solidFill>
              </a:rPr>
              <a:t>The O.T. and brought all men, who are carnal, under bondage of sin </a:t>
            </a:r>
          </a:p>
          <a:p>
            <a:pPr marL="346075" indent="-346075">
              <a:spcAft>
                <a:spcPts val="600"/>
              </a:spcAft>
              <a:buClr>
                <a:schemeClr val="bg1"/>
              </a:buClr>
              <a:buFont typeface="Arial" panose="020B0604020202020204" pitchFamily="34" charset="0"/>
              <a:buChar char="•"/>
            </a:pPr>
            <a:r>
              <a:rPr lang="en-US" sz="2200" b="1" dirty="0">
                <a:solidFill>
                  <a:schemeClr val="bg1"/>
                </a:solidFill>
              </a:rPr>
              <a:t>Men not saved by animal sacrifices, but by the blood of Jesus</a:t>
            </a:r>
          </a:p>
        </p:txBody>
      </p:sp>
    </p:spTree>
    <p:extLst>
      <p:ext uri="{BB962C8B-B14F-4D97-AF65-F5344CB8AC3E}">
        <p14:creationId xmlns:p14="http://schemas.microsoft.com/office/powerpoint/2010/main" val="35180572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4"/>
          <p:cNvSpPr txBox="1">
            <a:spLocks noGrp="1"/>
          </p:cNvSpPr>
          <p:nvPr>
            <p:ph type="title"/>
          </p:nvPr>
        </p:nvSpPr>
        <p:spPr>
          <a:xfrm>
            <a:off x="2455027" y="618618"/>
            <a:ext cx="9247539" cy="752980"/>
          </a:xfrm>
        </p:spPr>
        <p:txBody>
          <a:bodyPr/>
          <a:lstStyle/>
          <a:p>
            <a:pPr lvl="0" algn="ctr"/>
            <a:r>
              <a:rPr lang="en-US" sz="3600" dirty="0">
                <a:solidFill>
                  <a:srgbClr val="FFFF00"/>
                </a:solidFill>
                <a:latin typeface="Calibri" panose="020F0502020204030204" pitchFamily="34" charset="0"/>
                <a:ea typeface="Cambria" panose="02040503050406030204" pitchFamily="18" charset="0"/>
                <a:cs typeface="Calibri" panose="020F0502020204030204" pitchFamily="34" charset="0"/>
              </a:rPr>
              <a:t>   Dead to a Holy &amp; Spiritual Law—Rom. 7 </a:t>
            </a:r>
          </a:p>
        </p:txBody>
      </p:sp>
      <p:sp>
        <p:nvSpPr>
          <p:cNvPr id="4" name="TextBox 3">
            <a:extLst>
              <a:ext uri="{FF2B5EF4-FFF2-40B4-BE49-F238E27FC236}">
                <a16:creationId xmlns:a16="http://schemas.microsoft.com/office/drawing/2014/main" id="{25E68574-710C-49E2-8AD1-A6BA0731B2CA}"/>
              </a:ext>
            </a:extLst>
          </p:cNvPr>
          <p:cNvSpPr txBox="1"/>
          <p:nvPr/>
        </p:nvSpPr>
        <p:spPr>
          <a:xfrm>
            <a:off x="375642" y="1602110"/>
            <a:ext cx="7224372" cy="3724096"/>
          </a:xfrm>
          <a:prstGeom prst="rect">
            <a:avLst/>
          </a:prstGeom>
          <a:noFill/>
        </p:spPr>
        <p:txBody>
          <a:bodyPr wrap="square" rtlCol="0">
            <a:spAutoFit/>
          </a:bodyPr>
          <a:lstStyle/>
          <a:p>
            <a:pPr marR="0" algn="just" rtl="0">
              <a:spcAft>
                <a:spcPts val="1200"/>
              </a:spcAft>
              <a:tabLst>
                <a:tab pos="3435350" algn="l"/>
              </a:tabLst>
            </a:pPr>
            <a:r>
              <a:rPr lang="en-US" sz="2400" b="1" u="none" strike="noStrike" baseline="0" dirty="0">
                <a:solidFill>
                  <a:schemeClr val="bg1"/>
                </a:solidFill>
                <a:latin typeface="Calibri" panose="020F0502020204030204" pitchFamily="34" charset="0"/>
                <a:cs typeface="Calibri" panose="020F0502020204030204" pitchFamily="34" charset="0"/>
              </a:rPr>
              <a:t>Rom 7:12  Therefore the law is </a:t>
            </a:r>
            <a:r>
              <a:rPr lang="en-US" sz="2400" b="1" u="none" strike="noStrike" baseline="0" dirty="0">
                <a:solidFill>
                  <a:srgbClr val="FFFF00"/>
                </a:solidFill>
                <a:latin typeface="Calibri" panose="020F0502020204030204" pitchFamily="34" charset="0"/>
                <a:cs typeface="Calibri" panose="020F0502020204030204" pitchFamily="34" charset="0"/>
              </a:rPr>
              <a:t>holy, </a:t>
            </a:r>
            <a:r>
              <a:rPr lang="en-US" sz="2400" b="1" u="none" strike="noStrike" baseline="0" dirty="0">
                <a:solidFill>
                  <a:schemeClr val="bg1"/>
                </a:solidFill>
                <a:latin typeface="Calibri" panose="020F0502020204030204" pitchFamily="34" charset="0"/>
                <a:cs typeface="Calibri" panose="020F0502020204030204" pitchFamily="34" charset="0"/>
              </a:rPr>
              <a:t>and the commandment </a:t>
            </a:r>
            <a:r>
              <a:rPr lang="en-US" sz="2400" b="1" u="none" strike="noStrike" baseline="0" dirty="0">
                <a:solidFill>
                  <a:srgbClr val="FFFF00"/>
                </a:solidFill>
                <a:latin typeface="Calibri" panose="020F0502020204030204" pitchFamily="34" charset="0"/>
                <a:cs typeface="Calibri" panose="020F0502020204030204" pitchFamily="34" charset="0"/>
              </a:rPr>
              <a:t>holy and just and good. </a:t>
            </a:r>
          </a:p>
          <a:p>
            <a:pPr marR="0" algn="just" rtl="0">
              <a:spcAft>
                <a:spcPts val="1200"/>
              </a:spcAft>
            </a:pPr>
            <a:r>
              <a:rPr lang="en-US" sz="2400" b="1" u="none" strike="noStrike" baseline="0" dirty="0">
                <a:solidFill>
                  <a:schemeClr val="bg1"/>
                </a:solidFill>
                <a:latin typeface="Calibri" panose="020F0502020204030204" pitchFamily="34" charset="0"/>
                <a:cs typeface="Calibri" panose="020F0502020204030204" pitchFamily="34" charset="0"/>
              </a:rPr>
              <a:t>Rom 7:13  Has then what is good become death to me? Certainly not! But sin, that it might appear sin, was producing death in me through what is good, so that sin through the commandment might become exceedingly sinful. </a:t>
            </a:r>
          </a:p>
          <a:p>
            <a:pPr marR="0" algn="just" rtl="0">
              <a:spcAft>
                <a:spcPts val="1200"/>
              </a:spcAft>
            </a:pPr>
            <a:r>
              <a:rPr lang="en-US" sz="2400" b="1" u="none" strike="noStrike" baseline="0" dirty="0">
                <a:solidFill>
                  <a:schemeClr val="bg1"/>
                </a:solidFill>
                <a:latin typeface="Calibri" panose="020F0502020204030204" pitchFamily="34" charset="0"/>
                <a:cs typeface="Calibri" panose="020F0502020204030204" pitchFamily="34" charset="0"/>
              </a:rPr>
              <a:t>Rom 7:14  For we know </a:t>
            </a:r>
            <a:r>
              <a:rPr lang="en-US" sz="2400" b="1" u="none" strike="noStrike" baseline="0" dirty="0">
                <a:solidFill>
                  <a:srgbClr val="FFFF00"/>
                </a:solidFill>
                <a:latin typeface="Calibri" panose="020F0502020204030204" pitchFamily="34" charset="0"/>
                <a:cs typeface="Calibri" panose="020F0502020204030204" pitchFamily="34" charset="0"/>
              </a:rPr>
              <a:t>that the law is spiritual</a:t>
            </a:r>
            <a:r>
              <a:rPr lang="en-US" sz="2400" b="1" u="none" strike="noStrike" baseline="0" dirty="0">
                <a:solidFill>
                  <a:schemeClr val="bg1"/>
                </a:solidFill>
                <a:latin typeface="Calibri" panose="020F0502020204030204" pitchFamily="34" charset="0"/>
                <a:cs typeface="Calibri" panose="020F0502020204030204" pitchFamily="34" charset="0"/>
              </a:rPr>
              <a:t>, but I am carnal, sold under sin.</a:t>
            </a:r>
            <a:endParaRPr lang="en-US" sz="2400" b="1" dirty="0">
              <a:solidFill>
                <a:schemeClr val="bg1"/>
              </a:solidFill>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11B4DE32-46CA-4C38-8154-5D81BF65B3FF}"/>
              </a:ext>
            </a:extLst>
          </p:cNvPr>
          <p:cNvSpPr/>
          <p:nvPr/>
        </p:nvSpPr>
        <p:spPr>
          <a:xfrm>
            <a:off x="-2405159" y="1362270"/>
            <a:ext cx="535869" cy="43261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The</a:t>
            </a:r>
          </a:p>
          <a:p>
            <a:pPr algn="ctr"/>
            <a:endParaRPr lang="en-US" sz="3200" b="1" dirty="0"/>
          </a:p>
          <a:p>
            <a:pPr algn="ctr"/>
            <a:r>
              <a:rPr lang="en-US" sz="3200" b="1" dirty="0"/>
              <a:t>Law</a:t>
            </a:r>
          </a:p>
        </p:txBody>
      </p:sp>
      <p:sp>
        <p:nvSpPr>
          <p:cNvPr id="7" name="TextBox 6">
            <a:extLst>
              <a:ext uri="{FF2B5EF4-FFF2-40B4-BE49-F238E27FC236}">
                <a16:creationId xmlns:a16="http://schemas.microsoft.com/office/drawing/2014/main" id="{DC01D042-2816-4735-AA27-4B09593E1871}"/>
              </a:ext>
            </a:extLst>
          </p:cNvPr>
          <p:cNvSpPr txBox="1"/>
          <p:nvPr/>
        </p:nvSpPr>
        <p:spPr>
          <a:xfrm>
            <a:off x="7854846" y="1589753"/>
            <a:ext cx="3847720" cy="3801041"/>
          </a:xfrm>
          <a:prstGeom prst="rect">
            <a:avLst/>
          </a:prstGeom>
          <a:noFill/>
        </p:spPr>
        <p:txBody>
          <a:bodyPr wrap="square" rtlCol="0">
            <a:spAutoFit/>
          </a:bodyPr>
          <a:lstStyle/>
          <a:p>
            <a:pPr algn="ctr">
              <a:spcAft>
                <a:spcPts val="600"/>
              </a:spcAft>
            </a:pPr>
            <a:r>
              <a:rPr lang="en-US" sz="2800" b="1" dirty="0">
                <a:solidFill>
                  <a:srgbClr val="FFFF00"/>
                </a:solidFill>
              </a:rPr>
              <a:t>Marriage Covenant</a:t>
            </a:r>
          </a:p>
          <a:p>
            <a:pPr marL="346075" indent="-346075">
              <a:spcAft>
                <a:spcPts val="600"/>
              </a:spcAft>
              <a:buClr>
                <a:schemeClr val="bg1"/>
              </a:buClr>
              <a:buFont typeface="Arial" panose="020B0604020202020204" pitchFamily="34" charset="0"/>
              <a:buChar char="•"/>
            </a:pPr>
            <a:r>
              <a:rPr lang="en-US" sz="2200" b="1" dirty="0">
                <a:solidFill>
                  <a:schemeClr val="bg1"/>
                </a:solidFill>
              </a:rPr>
              <a:t>The Old Testament Law (all of it) was holy, just good and spiritual</a:t>
            </a:r>
          </a:p>
          <a:p>
            <a:pPr marL="346075" indent="-346075">
              <a:spcAft>
                <a:spcPts val="600"/>
              </a:spcAft>
              <a:buClr>
                <a:schemeClr val="bg1"/>
              </a:buClr>
              <a:buFont typeface="Arial" panose="020B0604020202020204" pitchFamily="34" charset="0"/>
              <a:buChar char="•"/>
            </a:pPr>
            <a:r>
              <a:rPr lang="en-US" sz="2200" b="1" dirty="0">
                <a:solidFill>
                  <a:schemeClr val="bg1"/>
                </a:solidFill>
              </a:rPr>
              <a:t>The O.T. and brought all men, who are carnal, under bondage of sin </a:t>
            </a:r>
          </a:p>
          <a:p>
            <a:pPr marL="346075" indent="-346075">
              <a:spcAft>
                <a:spcPts val="600"/>
              </a:spcAft>
              <a:buClr>
                <a:schemeClr val="bg1"/>
              </a:buClr>
              <a:buFont typeface="Arial" panose="020B0604020202020204" pitchFamily="34" charset="0"/>
              <a:buChar char="•"/>
            </a:pPr>
            <a:r>
              <a:rPr lang="en-US" sz="2200" b="1" dirty="0">
                <a:solidFill>
                  <a:srgbClr val="FFFF00"/>
                </a:solidFill>
              </a:rPr>
              <a:t>Men not saved by animal sacrifices, but by the blood of Jesus</a:t>
            </a:r>
          </a:p>
        </p:txBody>
      </p:sp>
    </p:spTree>
    <p:extLst>
      <p:ext uri="{BB962C8B-B14F-4D97-AF65-F5344CB8AC3E}">
        <p14:creationId xmlns:p14="http://schemas.microsoft.com/office/powerpoint/2010/main" val="86278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4"/>
          <p:cNvSpPr txBox="1">
            <a:spLocks noGrp="1"/>
          </p:cNvSpPr>
          <p:nvPr>
            <p:ph type="title"/>
          </p:nvPr>
        </p:nvSpPr>
        <p:spPr>
          <a:xfrm>
            <a:off x="2455027" y="618618"/>
            <a:ext cx="9247539" cy="752980"/>
          </a:xfrm>
        </p:spPr>
        <p:txBody>
          <a:bodyPr/>
          <a:lstStyle/>
          <a:p>
            <a:pPr lvl="0" algn="ctr"/>
            <a:r>
              <a:rPr lang="en-US" sz="3600" dirty="0">
                <a:solidFill>
                  <a:srgbClr val="FFFF00"/>
                </a:solidFill>
                <a:latin typeface="Calibri" panose="020F0502020204030204" pitchFamily="34" charset="0"/>
                <a:ea typeface="Cambria" panose="02040503050406030204" pitchFamily="18" charset="0"/>
                <a:cs typeface="Calibri" panose="020F0502020204030204" pitchFamily="34" charset="0"/>
              </a:rPr>
              <a:t>   Dead to a Holy &amp; Spiritual Law—Rom. 7 </a:t>
            </a:r>
          </a:p>
        </p:txBody>
      </p:sp>
      <p:sp>
        <p:nvSpPr>
          <p:cNvPr id="4" name="TextBox 3">
            <a:extLst>
              <a:ext uri="{FF2B5EF4-FFF2-40B4-BE49-F238E27FC236}">
                <a16:creationId xmlns:a16="http://schemas.microsoft.com/office/drawing/2014/main" id="{25E68574-710C-49E2-8AD1-A6BA0731B2CA}"/>
              </a:ext>
            </a:extLst>
          </p:cNvPr>
          <p:cNvSpPr txBox="1"/>
          <p:nvPr/>
        </p:nvSpPr>
        <p:spPr>
          <a:xfrm>
            <a:off x="375642" y="1602110"/>
            <a:ext cx="7224372" cy="4678204"/>
          </a:xfrm>
          <a:prstGeom prst="rect">
            <a:avLst/>
          </a:prstGeom>
          <a:noFill/>
        </p:spPr>
        <p:txBody>
          <a:bodyPr wrap="square" rtlCol="0">
            <a:spAutoFit/>
          </a:bodyPr>
          <a:lstStyle/>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7:1  Or do you not know, brethren (for I speak to those who know the law), that the law has dominion over a man as long as he lives?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7:2  For the woman who has a husband is bound by the law to her husband as long as he lives. But if the husband dies, she is released from the law of her husband.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7:3  So then if, while her husband lives, she marries another man, she will be called an adulteress; but if her husband dies, she is free from that law, so that she is no adulteress, though she has married another man. </a:t>
            </a:r>
            <a:endParaRPr lang="en-US" sz="1600" b="1" dirty="0">
              <a:solidFill>
                <a:schemeClr val="bg1"/>
              </a:solidFill>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11B4DE32-46CA-4C38-8154-5D81BF65B3FF}"/>
              </a:ext>
            </a:extLst>
          </p:cNvPr>
          <p:cNvSpPr/>
          <p:nvPr/>
        </p:nvSpPr>
        <p:spPr>
          <a:xfrm>
            <a:off x="-2405159" y="1362270"/>
            <a:ext cx="535869" cy="43261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The</a:t>
            </a:r>
          </a:p>
          <a:p>
            <a:pPr algn="ctr"/>
            <a:endParaRPr lang="en-US" sz="3200" b="1" dirty="0"/>
          </a:p>
          <a:p>
            <a:pPr algn="ctr"/>
            <a:r>
              <a:rPr lang="en-US" sz="3200" b="1" dirty="0"/>
              <a:t>Law</a:t>
            </a:r>
          </a:p>
        </p:txBody>
      </p:sp>
      <p:sp>
        <p:nvSpPr>
          <p:cNvPr id="7" name="TextBox 6">
            <a:extLst>
              <a:ext uri="{FF2B5EF4-FFF2-40B4-BE49-F238E27FC236}">
                <a16:creationId xmlns:a16="http://schemas.microsoft.com/office/drawing/2014/main" id="{DC01D042-2816-4735-AA27-4B09593E1871}"/>
              </a:ext>
            </a:extLst>
          </p:cNvPr>
          <p:cNvSpPr txBox="1"/>
          <p:nvPr/>
        </p:nvSpPr>
        <p:spPr>
          <a:xfrm>
            <a:off x="7854846" y="1611443"/>
            <a:ext cx="3847720" cy="2862322"/>
          </a:xfrm>
          <a:prstGeom prst="rect">
            <a:avLst/>
          </a:prstGeom>
          <a:noFill/>
        </p:spPr>
        <p:txBody>
          <a:bodyPr wrap="square" rtlCol="0">
            <a:spAutoFit/>
          </a:bodyPr>
          <a:lstStyle/>
          <a:p>
            <a:pPr algn="ctr">
              <a:spcAft>
                <a:spcPts val="600"/>
              </a:spcAft>
            </a:pPr>
            <a:r>
              <a:rPr lang="en-US" sz="2800" b="1" dirty="0">
                <a:solidFill>
                  <a:srgbClr val="FFFF00"/>
                </a:solidFill>
              </a:rPr>
              <a:t>Marriage Covenant</a:t>
            </a:r>
          </a:p>
          <a:p>
            <a:pPr marL="346075" indent="-346075">
              <a:spcAft>
                <a:spcPts val="600"/>
              </a:spcAft>
              <a:buClr>
                <a:schemeClr val="bg1"/>
              </a:buClr>
              <a:buFont typeface="Arial" panose="020B0604020202020204" pitchFamily="34" charset="0"/>
              <a:buChar char="•"/>
            </a:pPr>
            <a:r>
              <a:rPr lang="en-US" sz="2200" b="1" dirty="0">
                <a:solidFill>
                  <a:schemeClr val="bg1"/>
                </a:solidFill>
              </a:rPr>
              <a:t>One marriage per life</a:t>
            </a:r>
          </a:p>
          <a:p>
            <a:pPr marL="342900" indent="-342900">
              <a:spcAft>
                <a:spcPts val="600"/>
              </a:spcAft>
              <a:buClr>
                <a:schemeClr val="bg1"/>
              </a:buClr>
              <a:buFont typeface="Arial" panose="020B0604020202020204" pitchFamily="34" charset="0"/>
              <a:buChar char="•"/>
            </a:pPr>
            <a:r>
              <a:rPr lang="en-US" sz="2200" b="1" dirty="0">
                <a:solidFill>
                  <a:schemeClr val="bg1"/>
                </a:solidFill>
              </a:rPr>
              <a:t>Cannot be married to two at same time</a:t>
            </a:r>
          </a:p>
          <a:p>
            <a:pPr marL="342900" indent="-342900">
              <a:spcAft>
                <a:spcPts val="600"/>
              </a:spcAft>
              <a:buClr>
                <a:schemeClr val="bg1"/>
              </a:buClr>
              <a:buFont typeface="Arial" panose="020B0604020202020204" pitchFamily="34" charset="0"/>
              <a:buChar char="•"/>
            </a:pPr>
            <a:r>
              <a:rPr lang="en-US" sz="2200" b="1" dirty="0">
                <a:solidFill>
                  <a:schemeClr val="bg1"/>
                </a:solidFill>
              </a:rPr>
              <a:t>If two=then adultery</a:t>
            </a:r>
          </a:p>
          <a:p>
            <a:pPr marL="342900" indent="-342900">
              <a:spcAft>
                <a:spcPts val="600"/>
              </a:spcAft>
              <a:buClr>
                <a:schemeClr val="bg1"/>
              </a:buClr>
              <a:buFont typeface="Arial" panose="020B0604020202020204" pitchFamily="34" charset="0"/>
              <a:buChar char="•"/>
            </a:pPr>
            <a:r>
              <a:rPr lang="en-US" sz="2200" b="1" dirty="0">
                <a:solidFill>
                  <a:schemeClr val="bg1"/>
                </a:solidFill>
              </a:rPr>
              <a:t>If mate dies then free to marry again</a:t>
            </a:r>
          </a:p>
        </p:txBody>
      </p:sp>
    </p:spTree>
    <p:extLst>
      <p:ext uri="{BB962C8B-B14F-4D97-AF65-F5344CB8AC3E}">
        <p14:creationId xmlns:p14="http://schemas.microsoft.com/office/powerpoint/2010/main" val="38922259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4"/>
          <p:cNvSpPr txBox="1">
            <a:spLocks noGrp="1"/>
          </p:cNvSpPr>
          <p:nvPr>
            <p:ph type="title"/>
          </p:nvPr>
        </p:nvSpPr>
        <p:spPr>
          <a:xfrm>
            <a:off x="2455027" y="618618"/>
            <a:ext cx="9247539" cy="752980"/>
          </a:xfrm>
        </p:spPr>
        <p:txBody>
          <a:bodyPr/>
          <a:lstStyle/>
          <a:p>
            <a:pPr lvl="0" algn="ctr"/>
            <a:r>
              <a:rPr lang="en-US" sz="3600" dirty="0">
                <a:solidFill>
                  <a:srgbClr val="FFFF00"/>
                </a:solidFill>
                <a:latin typeface="Calibri" panose="020F0502020204030204" pitchFamily="34" charset="0"/>
                <a:ea typeface="Cambria" panose="02040503050406030204" pitchFamily="18" charset="0"/>
                <a:cs typeface="Calibri" panose="020F0502020204030204" pitchFamily="34" charset="0"/>
              </a:rPr>
              <a:t>   Dead to a Holy &amp; Spiritual Law—Rom. 7 </a:t>
            </a:r>
          </a:p>
        </p:txBody>
      </p:sp>
      <p:sp>
        <p:nvSpPr>
          <p:cNvPr id="4" name="TextBox 3">
            <a:extLst>
              <a:ext uri="{FF2B5EF4-FFF2-40B4-BE49-F238E27FC236}">
                <a16:creationId xmlns:a16="http://schemas.microsoft.com/office/drawing/2014/main" id="{25E68574-710C-49E2-8AD1-A6BA0731B2CA}"/>
              </a:ext>
            </a:extLst>
          </p:cNvPr>
          <p:cNvSpPr txBox="1"/>
          <p:nvPr/>
        </p:nvSpPr>
        <p:spPr>
          <a:xfrm>
            <a:off x="375642" y="1602110"/>
            <a:ext cx="7224372" cy="4678204"/>
          </a:xfrm>
          <a:prstGeom prst="rect">
            <a:avLst/>
          </a:prstGeom>
          <a:noFill/>
        </p:spPr>
        <p:txBody>
          <a:bodyPr wrap="square" rtlCol="0">
            <a:spAutoFit/>
          </a:bodyPr>
          <a:lstStyle/>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7:1  Or do you not know, brethren (for I speak to those who know the law), that the law has dominion over a man as long as he lives?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7:2  For the woman who has a husband is bound by the law to her husband as long as he lives. But if the husband dies, she is released from the law of her husband.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7:3  So then if, while her husband lives, she marries another man, she will be called an adulteress; but if her husband dies, she is free from that law, so that she is no adulteress, though she has married another man. </a:t>
            </a:r>
            <a:endParaRPr lang="en-US" sz="1600" b="1" dirty="0">
              <a:solidFill>
                <a:schemeClr val="bg1"/>
              </a:solidFill>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11B4DE32-46CA-4C38-8154-5D81BF65B3FF}"/>
              </a:ext>
            </a:extLst>
          </p:cNvPr>
          <p:cNvSpPr/>
          <p:nvPr/>
        </p:nvSpPr>
        <p:spPr>
          <a:xfrm>
            <a:off x="-2405159" y="1362270"/>
            <a:ext cx="535869" cy="43261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The</a:t>
            </a:r>
          </a:p>
          <a:p>
            <a:pPr algn="ctr"/>
            <a:endParaRPr lang="en-US" sz="3200" b="1" dirty="0"/>
          </a:p>
          <a:p>
            <a:pPr algn="ctr"/>
            <a:r>
              <a:rPr lang="en-US" sz="3200" b="1" dirty="0"/>
              <a:t>Law</a:t>
            </a:r>
          </a:p>
        </p:txBody>
      </p:sp>
      <p:sp>
        <p:nvSpPr>
          <p:cNvPr id="7" name="TextBox 6">
            <a:extLst>
              <a:ext uri="{FF2B5EF4-FFF2-40B4-BE49-F238E27FC236}">
                <a16:creationId xmlns:a16="http://schemas.microsoft.com/office/drawing/2014/main" id="{DC01D042-2816-4735-AA27-4B09593E1871}"/>
              </a:ext>
            </a:extLst>
          </p:cNvPr>
          <p:cNvSpPr txBox="1"/>
          <p:nvPr/>
        </p:nvSpPr>
        <p:spPr>
          <a:xfrm>
            <a:off x="7854846" y="1611443"/>
            <a:ext cx="3847720" cy="3616375"/>
          </a:xfrm>
          <a:prstGeom prst="rect">
            <a:avLst/>
          </a:prstGeom>
          <a:noFill/>
        </p:spPr>
        <p:txBody>
          <a:bodyPr wrap="square" rtlCol="0">
            <a:spAutoFit/>
          </a:bodyPr>
          <a:lstStyle/>
          <a:p>
            <a:pPr algn="ctr">
              <a:spcAft>
                <a:spcPts val="600"/>
              </a:spcAft>
            </a:pPr>
            <a:r>
              <a:rPr lang="en-US" sz="2800" b="1" dirty="0">
                <a:solidFill>
                  <a:srgbClr val="FFFF00"/>
                </a:solidFill>
              </a:rPr>
              <a:t>Marriage Covenant</a:t>
            </a:r>
          </a:p>
          <a:p>
            <a:pPr marL="346075" indent="-346075">
              <a:spcAft>
                <a:spcPts val="600"/>
              </a:spcAft>
              <a:buClr>
                <a:schemeClr val="bg1"/>
              </a:buClr>
              <a:buFont typeface="Arial" panose="020B0604020202020204" pitchFamily="34" charset="0"/>
              <a:buChar char="•"/>
            </a:pPr>
            <a:r>
              <a:rPr lang="en-US" sz="2200" b="1" dirty="0">
                <a:solidFill>
                  <a:schemeClr val="bg1"/>
                </a:solidFill>
              </a:rPr>
              <a:t>One marriage per life</a:t>
            </a:r>
          </a:p>
          <a:p>
            <a:pPr marL="342900" indent="-342900">
              <a:spcAft>
                <a:spcPts val="600"/>
              </a:spcAft>
              <a:buClr>
                <a:schemeClr val="bg1"/>
              </a:buClr>
              <a:buFont typeface="Arial" panose="020B0604020202020204" pitchFamily="34" charset="0"/>
              <a:buChar char="•"/>
            </a:pPr>
            <a:r>
              <a:rPr lang="en-US" sz="2200" b="1" dirty="0">
                <a:solidFill>
                  <a:schemeClr val="bg1"/>
                </a:solidFill>
              </a:rPr>
              <a:t>Cannot be married to two at same time</a:t>
            </a:r>
          </a:p>
          <a:p>
            <a:pPr marL="342900" indent="-342900">
              <a:spcAft>
                <a:spcPts val="600"/>
              </a:spcAft>
              <a:buClr>
                <a:schemeClr val="bg1"/>
              </a:buClr>
              <a:buFont typeface="Arial" panose="020B0604020202020204" pitchFamily="34" charset="0"/>
              <a:buChar char="•"/>
            </a:pPr>
            <a:r>
              <a:rPr lang="en-US" sz="2200" b="1" dirty="0">
                <a:solidFill>
                  <a:schemeClr val="bg1"/>
                </a:solidFill>
              </a:rPr>
              <a:t>If two=then adultery</a:t>
            </a:r>
          </a:p>
          <a:p>
            <a:pPr marL="342900" indent="-342900">
              <a:spcAft>
                <a:spcPts val="600"/>
              </a:spcAft>
              <a:buClr>
                <a:schemeClr val="bg1"/>
              </a:buClr>
              <a:buFont typeface="Arial" panose="020B0604020202020204" pitchFamily="34" charset="0"/>
              <a:buChar char="•"/>
            </a:pPr>
            <a:r>
              <a:rPr lang="en-US" sz="2200" b="1" dirty="0">
                <a:solidFill>
                  <a:schemeClr val="bg1"/>
                </a:solidFill>
              </a:rPr>
              <a:t>If mate dies then free to marry again</a:t>
            </a:r>
          </a:p>
          <a:p>
            <a:pPr marL="342900" indent="-342900">
              <a:spcAft>
                <a:spcPts val="600"/>
              </a:spcAft>
              <a:buClr>
                <a:schemeClr val="bg1"/>
              </a:buClr>
              <a:buFont typeface="Arial" panose="020B0604020202020204" pitchFamily="34" charset="0"/>
              <a:buChar char="•"/>
            </a:pPr>
            <a:r>
              <a:rPr lang="en-US" sz="2200" b="1" dirty="0">
                <a:solidFill>
                  <a:schemeClr val="bg1"/>
                </a:solidFill>
              </a:rPr>
              <a:t>This truth applied to the Two Covenants</a:t>
            </a:r>
          </a:p>
        </p:txBody>
      </p:sp>
    </p:spTree>
    <p:extLst>
      <p:ext uri="{BB962C8B-B14F-4D97-AF65-F5344CB8AC3E}">
        <p14:creationId xmlns:p14="http://schemas.microsoft.com/office/powerpoint/2010/main" val="83281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4"/>
          <p:cNvSpPr txBox="1">
            <a:spLocks noGrp="1"/>
          </p:cNvSpPr>
          <p:nvPr>
            <p:ph type="title"/>
          </p:nvPr>
        </p:nvSpPr>
        <p:spPr>
          <a:xfrm>
            <a:off x="2455027" y="618618"/>
            <a:ext cx="9247539" cy="752980"/>
          </a:xfrm>
        </p:spPr>
        <p:txBody>
          <a:bodyPr/>
          <a:lstStyle/>
          <a:p>
            <a:pPr lvl="0" algn="ctr"/>
            <a:r>
              <a:rPr lang="en-US" sz="3600" dirty="0">
                <a:solidFill>
                  <a:srgbClr val="FFFF00"/>
                </a:solidFill>
                <a:latin typeface="Calibri" panose="020F0502020204030204" pitchFamily="34" charset="0"/>
                <a:ea typeface="Cambria" panose="02040503050406030204" pitchFamily="18" charset="0"/>
                <a:cs typeface="Calibri" panose="020F0502020204030204" pitchFamily="34" charset="0"/>
              </a:rPr>
              <a:t>   Dead to a Holy &amp; Spiritual Law—Rom. 7 </a:t>
            </a:r>
          </a:p>
        </p:txBody>
      </p:sp>
      <p:sp>
        <p:nvSpPr>
          <p:cNvPr id="4" name="TextBox 3">
            <a:extLst>
              <a:ext uri="{FF2B5EF4-FFF2-40B4-BE49-F238E27FC236}">
                <a16:creationId xmlns:a16="http://schemas.microsoft.com/office/drawing/2014/main" id="{25E68574-710C-49E2-8AD1-A6BA0731B2CA}"/>
              </a:ext>
            </a:extLst>
          </p:cNvPr>
          <p:cNvSpPr txBox="1"/>
          <p:nvPr/>
        </p:nvSpPr>
        <p:spPr>
          <a:xfrm>
            <a:off x="375642" y="1602110"/>
            <a:ext cx="7224372" cy="4308872"/>
          </a:xfrm>
          <a:prstGeom prst="rect">
            <a:avLst/>
          </a:prstGeom>
          <a:noFill/>
        </p:spPr>
        <p:txBody>
          <a:bodyPr wrap="square" rtlCol="0">
            <a:spAutoFit/>
          </a:bodyPr>
          <a:lstStyle/>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a:t>
            </a:r>
            <a:r>
              <a:rPr lang="en-US" sz="2400" b="1" u="none" strike="noStrike" baseline="0" dirty="0">
                <a:solidFill>
                  <a:srgbClr val="FFFF00"/>
                </a:solidFill>
                <a:latin typeface="Calibri" panose="020F0502020204030204" pitchFamily="34" charset="0"/>
                <a:cs typeface="Calibri" panose="020F0502020204030204" pitchFamily="34" charset="0"/>
              </a:rPr>
              <a:t>7:4  Therefore, </a:t>
            </a:r>
            <a:r>
              <a:rPr lang="en-US" sz="2400" b="1" u="none" strike="noStrike" baseline="0" dirty="0">
                <a:solidFill>
                  <a:schemeClr val="bg1"/>
                </a:solidFill>
                <a:latin typeface="Calibri" panose="020F0502020204030204" pitchFamily="34" charset="0"/>
                <a:cs typeface="Calibri" panose="020F0502020204030204" pitchFamily="34" charset="0"/>
              </a:rPr>
              <a:t>my brethren, you also have become dead to the law through the body of Christ, that you may be married to another—to Him who was raised from the dead, that we should bear fruit to God.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7:5  For when we were in the flesh, the sinful passions which were aroused by the law were at work in our members to bear fruit to death.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7:6  But now we have been delivered from the law, having died to what we were held by, so that we should serve in the newness of the Spirit and not in the oldness of the letter. </a:t>
            </a:r>
            <a:endParaRPr lang="en-US" sz="2400" b="1" dirty="0">
              <a:solidFill>
                <a:schemeClr val="bg1"/>
              </a:solidFill>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11B4DE32-46CA-4C38-8154-5D81BF65B3FF}"/>
              </a:ext>
            </a:extLst>
          </p:cNvPr>
          <p:cNvSpPr/>
          <p:nvPr/>
        </p:nvSpPr>
        <p:spPr>
          <a:xfrm>
            <a:off x="-2405159" y="1362270"/>
            <a:ext cx="535869" cy="43261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The</a:t>
            </a:r>
          </a:p>
          <a:p>
            <a:pPr algn="ctr"/>
            <a:endParaRPr lang="en-US" sz="3200" b="1" dirty="0"/>
          </a:p>
          <a:p>
            <a:pPr algn="ctr"/>
            <a:r>
              <a:rPr lang="en-US" sz="3200" b="1" dirty="0"/>
              <a:t>Law</a:t>
            </a:r>
          </a:p>
        </p:txBody>
      </p:sp>
      <p:sp>
        <p:nvSpPr>
          <p:cNvPr id="7" name="TextBox 6">
            <a:extLst>
              <a:ext uri="{FF2B5EF4-FFF2-40B4-BE49-F238E27FC236}">
                <a16:creationId xmlns:a16="http://schemas.microsoft.com/office/drawing/2014/main" id="{DC01D042-2816-4735-AA27-4B09593E1871}"/>
              </a:ext>
            </a:extLst>
          </p:cNvPr>
          <p:cNvSpPr txBox="1"/>
          <p:nvPr/>
        </p:nvSpPr>
        <p:spPr>
          <a:xfrm>
            <a:off x="7854846" y="1602110"/>
            <a:ext cx="3847720" cy="1692771"/>
          </a:xfrm>
          <a:prstGeom prst="rect">
            <a:avLst/>
          </a:prstGeom>
          <a:noFill/>
        </p:spPr>
        <p:txBody>
          <a:bodyPr wrap="square" rtlCol="0">
            <a:spAutoFit/>
          </a:bodyPr>
          <a:lstStyle/>
          <a:p>
            <a:pPr algn="ctr">
              <a:spcAft>
                <a:spcPts val="600"/>
              </a:spcAft>
            </a:pPr>
            <a:r>
              <a:rPr lang="en-US" sz="2800" b="1" dirty="0">
                <a:solidFill>
                  <a:srgbClr val="FFFF00"/>
                </a:solidFill>
              </a:rPr>
              <a:t>Marriage Covenant</a:t>
            </a:r>
          </a:p>
          <a:p>
            <a:pPr marL="346075" indent="-346075">
              <a:spcAft>
                <a:spcPts val="600"/>
              </a:spcAft>
              <a:buClr>
                <a:schemeClr val="bg1"/>
              </a:buClr>
              <a:buFont typeface="Arial" panose="020B0604020202020204" pitchFamily="34" charset="0"/>
              <a:buChar char="•"/>
            </a:pPr>
            <a:r>
              <a:rPr lang="en-US" sz="2200" b="1" dirty="0">
                <a:solidFill>
                  <a:srgbClr val="FFFF00"/>
                </a:solidFill>
              </a:rPr>
              <a:t>This truth applied to the Two Covenants</a:t>
            </a:r>
          </a:p>
          <a:p>
            <a:pPr marL="346075" indent="-346075">
              <a:spcAft>
                <a:spcPts val="600"/>
              </a:spcAft>
              <a:buClr>
                <a:schemeClr val="bg1"/>
              </a:buClr>
              <a:buFont typeface="Arial" panose="020B0604020202020204" pitchFamily="34" charset="0"/>
              <a:buChar char="•"/>
            </a:pPr>
            <a:endParaRPr lang="en-US" sz="2200" b="1" dirty="0">
              <a:solidFill>
                <a:schemeClr val="bg1"/>
              </a:solidFill>
            </a:endParaRPr>
          </a:p>
        </p:txBody>
      </p:sp>
    </p:spTree>
    <p:extLst>
      <p:ext uri="{BB962C8B-B14F-4D97-AF65-F5344CB8AC3E}">
        <p14:creationId xmlns:p14="http://schemas.microsoft.com/office/powerpoint/2010/main" val="2969702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4"/>
          <p:cNvSpPr txBox="1">
            <a:spLocks noGrp="1"/>
          </p:cNvSpPr>
          <p:nvPr>
            <p:ph type="title"/>
          </p:nvPr>
        </p:nvSpPr>
        <p:spPr>
          <a:xfrm>
            <a:off x="2455027" y="618618"/>
            <a:ext cx="9247539" cy="752980"/>
          </a:xfrm>
        </p:spPr>
        <p:txBody>
          <a:bodyPr/>
          <a:lstStyle/>
          <a:p>
            <a:pPr lvl="0" algn="ctr"/>
            <a:r>
              <a:rPr lang="en-US" sz="3600" dirty="0">
                <a:solidFill>
                  <a:srgbClr val="FFFF00"/>
                </a:solidFill>
                <a:latin typeface="Calibri" panose="020F0502020204030204" pitchFamily="34" charset="0"/>
                <a:ea typeface="Cambria" panose="02040503050406030204" pitchFamily="18" charset="0"/>
                <a:cs typeface="Calibri" panose="020F0502020204030204" pitchFamily="34" charset="0"/>
              </a:rPr>
              <a:t>   Dead to a Holy &amp; Spiritual Law—Rom. 7 </a:t>
            </a:r>
          </a:p>
        </p:txBody>
      </p:sp>
      <p:sp>
        <p:nvSpPr>
          <p:cNvPr id="4" name="TextBox 3">
            <a:extLst>
              <a:ext uri="{FF2B5EF4-FFF2-40B4-BE49-F238E27FC236}">
                <a16:creationId xmlns:a16="http://schemas.microsoft.com/office/drawing/2014/main" id="{25E68574-710C-49E2-8AD1-A6BA0731B2CA}"/>
              </a:ext>
            </a:extLst>
          </p:cNvPr>
          <p:cNvSpPr txBox="1"/>
          <p:nvPr/>
        </p:nvSpPr>
        <p:spPr>
          <a:xfrm>
            <a:off x="375642" y="1602110"/>
            <a:ext cx="7224372" cy="4308872"/>
          </a:xfrm>
          <a:prstGeom prst="rect">
            <a:avLst/>
          </a:prstGeom>
          <a:noFill/>
        </p:spPr>
        <p:txBody>
          <a:bodyPr wrap="square" rtlCol="0">
            <a:spAutoFit/>
          </a:bodyPr>
          <a:lstStyle/>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a:t>
            </a:r>
            <a:r>
              <a:rPr lang="en-US" sz="2400" b="1" u="none" strike="noStrike" baseline="0" dirty="0">
                <a:solidFill>
                  <a:srgbClr val="FFFF00"/>
                </a:solidFill>
                <a:latin typeface="Calibri" panose="020F0502020204030204" pitchFamily="34" charset="0"/>
                <a:cs typeface="Calibri" panose="020F0502020204030204" pitchFamily="34" charset="0"/>
              </a:rPr>
              <a:t>7:4  Therefore, </a:t>
            </a:r>
            <a:r>
              <a:rPr lang="en-US" sz="2400" b="1" u="none" strike="noStrike" baseline="0" dirty="0">
                <a:solidFill>
                  <a:schemeClr val="bg1"/>
                </a:solidFill>
                <a:latin typeface="Calibri" panose="020F0502020204030204" pitchFamily="34" charset="0"/>
                <a:cs typeface="Calibri" panose="020F0502020204030204" pitchFamily="34" charset="0"/>
              </a:rPr>
              <a:t>my brethren, you also have become </a:t>
            </a:r>
            <a:r>
              <a:rPr lang="en-US" sz="2400" b="1" u="none" strike="noStrike" baseline="0" dirty="0">
                <a:solidFill>
                  <a:srgbClr val="FFFF00"/>
                </a:solidFill>
                <a:latin typeface="Calibri" panose="020F0502020204030204" pitchFamily="34" charset="0"/>
                <a:cs typeface="Calibri" panose="020F0502020204030204" pitchFamily="34" charset="0"/>
              </a:rPr>
              <a:t>dead to the law </a:t>
            </a:r>
            <a:r>
              <a:rPr lang="en-US" sz="2400" b="1" u="none" strike="noStrike" baseline="0" dirty="0">
                <a:solidFill>
                  <a:schemeClr val="bg1"/>
                </a:solidFill>
                <a:latin typeface="Calibri" panose="020F0502020204030204" pitchFamily="34" charset="0"/>
                <a:cs typeface="Calibri" panose="020F0502020204030204" pitchFamily="34" charset="0"/>
              </a:rPr>
              <a:t>through the body of Christ, that you may be married to another—to Him who was raised from the dead, that we should bear fruit to God.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7:5  For when we were in the flesh, the sinful passions which were aroused by the law were at work in our members to bear fruit to death.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7:6  But now we have been delivered from the law, having died to what we were held by, so that we should serve in the newness of the Spirit and not in the oldness of the letter. </a:t>
            </a:r>
            <a:endParaRPr lang="en-US" sz="2400" b="1" dirty="0">
              <a:solidFill>
                <a:schemeClr val="bg1"/>
              </a:solidFill>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11B4DE32-46CA-4C38-8154-5D81BF65B3FF}"/>
              </a:ext>
            </a:extLst>
          </p:cNvPr>
          <p:cNvSpPr/>
          <p:nvPr/>
        </p:nvSpPr>
        <p:spPr>
          <a:xfrm>
            <a:off x="-2405159" y="1362270"/>
            <a:ext cx="535869" cy="43261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The</a:t>
            </a:r>
          </a:p>
          <a:p>
            <a:pPr algn="ctr"/>
            <a:endParaRPr lang="en-US" sz="3200" b="1" dirty="0"/>
          </a:p>
          <a:p>
            <a:pPr algn="ctr"/>
            <a:r>
              <a:rPr lang="en-US" sz="3200" b="1" dirty="0"/>
              <a:t>Law</a:t>
            </a:r>
          </a:p>
        </p:txBody>
      </p:sp>
      <p:sp>
        <p:nvSpPr>
          <p:cNvPr id="7" name="TextBox 6">
            <a:extLst>
              <a:ext uri="{FF2B5EF4-FFF2-40B4-BE49-F238E27FC236}">
                <a16:creationId xmlns:a16="http://schemas.microsoft.com/office/drawing/2014/main" id="{DC01D042-2816-4735-AA27-4B09593E1871}"/>
              </a:ext>
            </a:extLst>
          </p:cNvPr>
          <p:cNvSpPr txBox="1"/>
          <p:nvPr/>
        </p:nvSpPr>
        <p:spPr>
          <a:xfrm>
            <a:off x="7854846" y="1602110"/>
            <a:ext cx="3847720" cy="2108269"/>
          </a:xfrm>
          <a:prstGeom prst="rect">
            <a:avLst/>
          </a:prstGeom>
          <a:noFill/>
        </p:spPr>
        <p:txBody>
          <a:bodyPr wrap="square" rtlCol="0">
            <a:spAutoFit/>
          </a:bodyPr>
          <a:lstStyle/>
          <a:p>
            <a:pPr algn="ctr">
              <a:spcAft>
                <a:spcPts val="600"/>
              </a:spcAft>
            </a:pPr>
            <a:r>
              <a:rPr lang="en-US" sz="2800" b="1" dirty="0">
                <a:solidFill>
                  <a:srgbClr val="FFFF00"/>
                </a:solidFill>
              </a:rPr>
              <a:t>Marriage Covenant</a:t>
            </a:r>
          </a:p>
          <a:p>
            <a:pPr marL="346075" indent="-346075">
              <a:spcAft>
                <a:spcPts val="600"/>
              </a:spcAft>
              <a:buClr>
                <a:schemeClr val="bg1"/>
              </a:buClr>
              <a:buFont typeface="Arial" panose="020B0604020202020204" pitchFamily="34" charset="0"/>
              <a:buChar char="•"/>
            </a:pPr>
            <a:r>
              <a:rPr lang="en-US" sz="2200" b="1" dirty="0">
                <a:solidFill>
                  <a:schemeClr val="bg1"/>
                </a:solidFill>
              </a:rPr>
              <a:t>This truth applied to the Two Covenants</a:t>
            </a:r>
          </a:p>
          <a:p>
            <a:pPr marL="346075" indent="-346075">
              <a:spcAft>
                <a:spcPts val="600"/>
              </a:spcAft>
              <a:buClr>
                <a:schemeClr val="bg1"/>
              </a:buClr>
              <a:buFont typeface="Arial" panose="020B0604020202020204" pitchFamily="34" charset="0"/>
              <a:buChar char="•"/>
            </a:pPr>
            <a:r>
              <a:rPr lang="en-US" sz="2200" b="1" dirty="0">
                <a:solidFill>
                  <a:srgbClr val="FFFF00"/>
                </a:solidFill>
              </a:rPr>
              <a:t>DEAD TO THE LAW</a:t>
            </a:r>
          </a:p>
          <a:p>
            <a:pPr marL="346075" indent="-346075">
              <a:spcAft>
                <a:spcPts val="600"/>
              </a:spcAft>
              <a:buClr>
                <a:schemeClr val="bg1"/>
              </a:buClr>
              <a:buFont typeface="Arial" panose="020B0604020202020204" pitchFamily="34" charset="0"/>
              <a:buChar char="•"/>
            </a:pPr>
            <a:endParaRPr lang="en-US" sz="2200" b="1" dirty="0">
              <a:solidFill>
                <a:schemeClr val="bg1"/>
              </a:solidFill>
            </a:endParaRPr>
          </a:p>
        </p:txBody>
      </p:sp>
    </p:spTree>
    <p:extLst>
      <p:ext uri="{BB962C8B-B14F-4D97-AF65-F5344CB8AC3E}">
        <p14:creationId xmlns:p14="http://schemas.microsoft.com/office/powerpoint/2010/main" val="3654997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4"/>
          <p:cNvSpPr txBox="1">
            <a:spLocks noGrp="1"/>
          </p:cNvSpPr>
          <p:nvPr>
            <p:ph type="title"/>
          </p:nvPr>
        </p:nvSpPr>
        <p:spPr>
          <a:xfrm>
            <a:off x="2455027" y="618618"/>
            <a:ext cx="9247539" cy="752980"/>
          </a:xfrm>
        </p:spPr>
        <p:txBody>
          <a:bodyPr/>
          <a:lstStyle/>
          <a:p>
            <a:pPr lvl="0" algn="ctr"/>
            <a:r>
              <a:rPr lang="en-US" sz="3600" dirty="0">
                <a:solidFill>
                  <a:srgbClr val="FFFF00"/>
                </a:solidFill>
                <a:latin typeface="Calibri" panose="020F0502020204030204" pitchFamily="34" charset="0"/>
                <a:ea typeface="Cambria" panose="02040503050406030204" pitchFamily="18" charset="0"/>
                <a:cs typeface="Calibri" panose="020F0502020204030204" pitchFamily="34" charset="0"/>
              </a:rPr>
              <a:t>   Dead to a Holy &amp; Spiritual Law—Rom. 7 </a:t>
            </a:r>
          </a:p>
        </p:txBody>
      </p:sp>
      <p:sp>
        <p:nvSpPr>
          <p:cNvPr id="4" name="TextBox 3">
            <a:extLst>
              <a:ext uri="{FF2B5EF4-FFF2-40B4-BE49-F238E27FC236}">
                <a16:creationId xmlns:a16="http://schemas.microsoft.com/office/drawing/2014/main" id="{25E68574-710C-49E2-8AD1-A6BA0731B2CA}"/>
              </a:ext>
            </a:extLst>
          </p:cNvPr>
          <p:cNvSpPr txBox="1"/>
          <p:nvPr/>
        </p:nvSpPr>
        <p:spPr>
          <a:xfrm>
            <a:off x="375642" y="1602110"/>
            <a:ext cx="7224372" cy="4308872"/>
          </a:xfrm>
          <a:prstGeom prst="rect">
            <a:avLst/>
          </a:prstGeom>
          <a:noFill/>
        </p:spPr>
        <p:txBody>
          <a:bodyPr wrap="square" rtlCol="0">
            <a:spAutoFit/>
          </a:bodyPr>
          <a:lstStyle/>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a:t>
            </a:r>
            <a:r>
              <a:rPr lang="en-US" sz="2400" b="1" u="none" strike="noStrike" baseline="0" dirty="0">
                <a:solidFill>
                  <a:srgbClr val="FFFF00"/>
                </a:solidFill>
                <a:latin typeface="Calibri" panose="020F0502020204030204" pitchFamily="34" charset="0"/>
                <a:cs typeface="Calibri" panose="020F0502020204030204" pitchFamily="34" charset="0"/>
              </a:rPr>
              <a:t>7:4  Therefore, </a:t>
            </a:r>
            <a:r>
              <a:rPr lang="en-US" sz="2400" b="1" u="none" strike="noStrike" baseline="0" dirty="0">
                <a:solidFill>
                  <a:schemeClr val="bg1"/>
                </a:solidFill>
                <a:latin typeface="Calibri" panose="020F0502020204030204" pitchFamily="34" charset="0"/>
                <a:cs typeface="Calibri" panose="020F0502020204030204" pitchFamily="34" charset="0"/>
              </a:rPr>
              <a:t>my brethren, you also have become </a:t>
            </a:r>
            <a:r>
              <a:rPr lang="en-US" sz="2400" b="1" u="none" strike="noStrike" baseline="0" dirty="0">
                <a:solidFill>
                  <a:srgbClr val="FFFF00"/>
                </a:solidFill>
                <a:latin typeface="Calibri" panose="020F0502020204030204" pitchFamily="34" charset="0"/>
                <a:cs typeface="Calibri" panose="020F0502020204030204" pitchFamily="34" charset="0"/>
              </a:rPr>
              <a:t>dead to the law </a:t>
            </a:r>
            <a:r>
              <a:rPr lang="en-US" sz="2400" b="1" u="none" strike="noStrike" baseline="0" dirty="0">
                <a:solidFill>
                  <a:schemeClr val="bg1"/>
                </a:solidFill>
                <a:latin typeface="Calibri" panose="020F0502020204030204" pitchFamily="34" charset="0"/>
                <a:cs typeface="Calibri" panose="020F0502020204030204" pitchFamily="34" charset="0"/>
              </a:rPr>
              <a:t>through the body of Christ, that you may be married to another—to Him who was raised from the dead, that we should bear fruit to God.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7:5  For when we were in the flesh, the sinful passions which were aroused by the law were at work in our members to bear fruit to death.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7:6  But now we have been </a:t>
            </a:r>
            <a:r>
              <a:rPr lang="en-US" sz="2400" b="1" u="none" strike="noStrike" baseline="0" dirty="0">
                <a:solidFill>
                  <a:srgbClr val="FFFF00"/>
                </a:solidFill>
                <a:latin typeface="Calibri" panose="020F0502020204030204" pitchFamily="34" charset="0"/>
                <a:cs typeface="Calibri" panose="020F0502020204030204" pitchFamily="34" charset="0"/>
              </a:rPr>
              <a:t>delivered from the law, </a:t>
            </a:r>
            <a:r>
              <a:rPr lang="en-US" sz="2400" b="1" u="none" strike="noStrike" baseline="0" dirty="0">
                <a:solidFill>
                  <a:schemeClr val="bg1"/>
                </a:solidFill>
                <a:latin typeface="Calibri" panose="020F0502020204030204" pitchFamily="34" charset="0"/>
                <a:cs typeface="Calibri" panose="020F0502020204030204" pitchFamily="34" charset="0"/>
              </a:rPr>
              <a:t>having died to what we were held by, so that we should serve in the newness of the Spirit and not in the oldness of the letter. </a:t>
            </a:r>
            <a:endParaRPr lang="en-US" sz="2400" b="1" dirty="0">
              <a:solidFill>
                <a:schemeClr val="bg1"/>
              </a:solidFill>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11B4DE32-46CA-4C38-8154-5D81BF65B3FF}"/>
              </a:ext>
            </a:extLst>
          </p:cNvPr>
          <p:cNvSpPr/>
          <p:nvPr/>
        </p:nvSpPr>
        <p:spPr>
          <a:xfrm>
            <a:off x="-2405159" y="1362270"/>
            <a:ext cx="535869" cy="43261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The</a:t>
            </a:r>
          </a:p>
          <a:p>
            <a:pPr algn="ctr"/>
            <a:endParaRPr lang="en-US" sz="3200" b="1" dirty="0"/>
          </a:p>
          <a:p>
            <a:pPr algn="ctr"/>
            <a:r>
              <a:rPr lang="en-US" sz="3200" b="1" dirty="0"/>
              <a:t>Law</a:t>
            </a:r>
          </a:p>
        </p:txBody>
      </p:sp>
      <p:sp>
        <p:nvSpPr>
          <p:cNvPr id="7" name="TextBox 6">
            <a:extLst>
              <a:ext uri="{FF2B5EF4-FFF2-40B4-BE49-F238E27FC236}">
                <a16:creationId xmlns:a16="http://schemas.microsoft.com/office/drawing/2014/main" id="{DC01D042-2816-4735-AA27-4B09593E1871}"/>
              </a:ext>
            </a:extLst>
          </p:cNvPr>
          <p:cNvSpPr txBox="1"/>
          <p:nvPr/>
        </p:nvSpPr>
        <p:spPr>
          <a:xfrm>
            <a:off x="7854846" y="1602110"/>
            <a:ext cx="3847720" cy="2862322"/>
          </a:xfrm>
          <a:prstGeom prst="rect">
            <a:avLst/>
          </a:prstGeom>
          <a:noFill/>
        </p:spPr>
        <p:txBody>
          <a:bodyPr wrap="square" rtlCol="0">
            <a:spAutoFit/>
          </a:bodyPr>
          <a:lstStyle/>
          <a:p>
            <a:pPr algn="ctr">
              <a:spcAft>
                <a:spcPts val="600"/>
              </a:spcAft>
            </a:pPr>
            <a:r>
              <a:rPr lang="en-US" sz="2800" b="1" dirty="0">
                <a:solidFill>
                  <a:srgbClr val="FFFF00"/>
                </a:solidFill>
              </a:rPr>
              <a:t>Marriage Covenant</a:t>
            </a:r>
          </a:p>
          <a:p>
            <a:pPr marL="346075" indent="-346075">
              <a:spcAft>
                <a:spcPts val="600"/>
              </a:spcAft>
              <a:buClr>
                <a:schemeClr val="bg1"/>
              </a:buClr>
              <a:buFont typeface="Arial" panose="020B0604020202020204" pitchFamily="34" charset="0"/>
              <a:buChar char="•"/>
            </a:pPr>
            <a:r>
              <a:rPr lang="en-US" sz="2200" b="1" dirty="0">
                <a:solidFill>
                  <a:schemeClr val="bg1"/>
                </a:solidFill>
              </a:rPr>
              <a:t>This truth applied to the Two Covenants</a:t>
            </a:r>
          </a:p>
          <a:p>
            <a:pPr marL="346075" indent="-346075">
              <a:spcAft>
                <a:spcPts val="600"/>
              </a:spcAft>
              <a:buClr>
                <a:schemeClr val="bg1"/>
              </a:buClr>
              <a:buFont typeface="Arial" panose="020B0604020202020204" pitchFamily="34" charset="0"/>
              <a:buChar char="•"/>
            </a:pPr>
            <a:r>
              <a:rPr lang="en-US" sz="2200" b="1" dirty="0">
                <a:solidFill>
                  <a:schemeClr val="bg1"/>
                </a:solidFill>
              </a:rPr>
              <a:t>DEAD TO THE LAW</a:t>
            </a:r>
          </a:p>
          <a:p>
            <a:pPr marL="346075" indent="-346075">
              <a:spcAft>
                <a:spcPts val="600"/>
              </a:spcAft>
              <a:buClr>
                <a:schemeClr val="bg1"/>
              </a:buClr>
              <a:buFont typeface="Arial" panose="020B0604020202020204" pitchFamily="34" charset="0"/>
              <a:buChar char="•"/>
            </a:pPr>
            <a:r>
              <a:rPr lang="en-US" sz="2200" b="1" dirty="0">
                <a:solidFill>
                  <a:srgbClr val="FFFF00"/>
                </a:solidFill>
              </a:rPr>
              <a:t>DELIVERED FROM THE LAW</a:t>
            </a:r>
            <a:endParaRPr lang="en-US" sz="2200" b="1" dirty="0">
              <a:solidFill>
                <a:schemeClr val="bg1"/>
              </a:solidFill>
            </a:endParaRPr>
          </a:p>
          <a:p>
            <a:pPr marL="346075" indent="-346075">
              <a:spcAft>
                <a:spcPts val="600"/>
              </a:spcAft>
              <a:buClr>
                <a:schemeClr val="bg1"/>
              </a:buClr>
              <a:buFont typeface="Arial" panose="020B0604020202020204" pitchFamily="34" charset="0"/>
              <a:buChar char="•"/>
            </a:pPr>
            <a:endParaRPr lang="en-US" sz="2200" b="1" dirty="0">
              <a:solidFill>
                <a:schemeClr val="bg1"/>
              </a:solidFill>
            </a:endParaRPr>
          </a:p>
        </p:txBody>
      </p:sp>
    </p:spTree>
    <p:extLst>
      <p:ext uri="{BB962C8B-B14F-4D97-AF65-F5344CB8AC3E}">
        <p14:creationId xmlns:p14="http://schemas.microsoft.com/office/powerpoint/2010/main" val="14359107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4"/>
          <p:cNvSpPr txBox="1">
            <a:spLocks noGrp="1"/>
          </p:cNvSpPr>
          <p:nvPr>
            <p:ph type="title"/>
          </p:nvPr>
        </p:nvSpPr>
        <p:spPr>
          <a:xfrm>
            <a:off x="2455027" y="618618"/>
            <a:ext cx="9247539" cy="752980"/>
          </a:xfrm>
        </p:spPr>
        <p:txBody>
          <a:bodyPr/>
          <a:lstStyle/>
          <a:p>
            <a:pPr lvl="0" algn="ctr"/>
            <a:r>
              <a:rPr lang="en-US" sz="3600" dirty="0">
                <a:solidFill>
                  <a:srgbClr val="FFFF00"/>
                </a:solidFill>
                <a:latin typeface="Calibri" panose="020F0502020204030204" pitchFamily="34" charset="0"/>
                <a:ea typeface="Cambria" panose="02040503050406030204" pitchFamily="18" charset="0"/>
                <a:cs typeface="Calibri" panose="020F0502020204030204" pitchFamily="34" charset="0"/>
              </a:rPr>
              <a:t>   Dead to a Holy &amp; Spiritual Law—Rom. 7 </a:t>
            </a:r>
          </a:p>
        </p:txBody>
      </p:sp>
      <p:sp>
        <p:nvSpPr>
          <p:cNvPr id="4" name="TextBox 3">
            <a:extLst>
              <a:ext uri="{FF2B5EF4-FFF2-40B4-BE49-F238E27FC236}">
                <a16:creationId xmlns:a16="http://schemas.microsoft.com/office/drawing/2014/main" id="{25E68574-710C-49E2-8AD1-A6BA0731B2CA}"/>
              </a:ext>
            </a:extLst>
          </p:cNvPr>
          <p:cNvSpPr txBox="1"/>
          <p:nvPr/>
        </p:nvSpPr>
        <p:spPr>
          <a:xfrm>
            <a:off x="375642" y="1602110"/>
            <a:ext cx="7224372" cy="4308872"/>
          </a:xfrm>
          <a:prstGeom prst="rect">
            <a:avLst/>
          </a:prstGeom>
          <a:noFill/>
        </p:spPr>
        <p:txBody>
          <a:bodyPr wrap="square" rtlCol="0">
            <a:spAutoFit/>
          </a:bodyPr>
          <a:lstStyle/>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a:t>
            </a:r>
            <a:r>
              <a:rPr lang="en-US" sz="2400" b="1" u="none" strike="noStrike" baseline="0" dirty="0">
                <a:solidFill>
                  <a:srgbClr val="FFFF00"/>
                </a:solidFill>
                <a:latin typeface="Calibri" panose="020F0502020204030204" pitchFamily="34" charset="0"/>
                <a:cs typeface="Calibri" panose="020F0502020204030204" pitchFamily="34" charset="0"/>
              </a:rPr>
              <a:t>7:4  Therefore, </a:t>
            </a:r>
            <a:r>
              <a:rPr lang="en-US" sz="2400" b="1" u="none" strike="noStrike" baseline="0" dirty="0">
                <a:solidFill>
                  <a:schemeClr val="bg1"/>
                </a:solidFill>
                <a:latin typeface="Calibri" panose="020F0502020204030204" pitchFamily="34" charset="0"/>
                <a:cs typeface="Calibri" panose="020F0502020204030204" pitchFamily="34" charset="0"/>
              </a:rPr>
              <a:t>my brethren, you also have become </a:t>
            </a:r>
            <a:r>
              <a:rPr lang="en-US" sz="2400" b="1" u="none" strike="noStrike" baseline="0" dirty="0">
                <a:solidFill>
                  <a:srgbClr val="FFFF00"/>
                </a:solidFill>
                <a:latin typeface="Calibri" panose="020F0502020204030204" pitchFamily="34" charset="0"/>
                <a:cs typeface="Calibri" panose="020F0502020204030204" pitchFamily="34" charset="0"/>
              </a:rPr>
              <a:t>dead to the law </a:t>
            </a:r>
            <a:r>
              <a:rPr lang="en-US" sz="2400" b="1" u="none" strike="noStrike" baseline="0" dirty="0">
                <a:solidFill>
                  <a:schemeClr val="bg1"/>
                </a:solidFill>
                <a:latin typeface="Calibri" panose="020F0502020204030204" pitchFamily="34" charset="0"/>
                <a:cs typeface="Calibri" panose="020F0502020204030204" pitchFamily="34" charset="0"/>
              </a:rPr>
              <a:t>through the body of Christ, that you may be married to another—to Him who was raised from the dead, that we should bear fruit to God.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7:5  For when we were in the flesh, the sinful passions which were aroused by the law were at work in our members to bear fruit to death.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7:6  But now we have been </a:t>
            </a:r>
            <a:r>
              <a:rPr lang="en-US" sz="2400" b="1" u="none" strike="noStrike" baseline="0" dirty="0">
                <a:solidFill>
                  <a:srgbClr val="FFFF00"/>
                </a:solidFill>
                <a:latin typeface="Calibri" panose="020F0502020204030204" pitchFamily="34" charset="0"/>
                <a:cs typeface="Calibri" panose="020F0502020204030204" pitchFamily="34" charset="0"/>
              </a:rPr>
              <a:t>delivered from the law, </a:t>
            </a:r>
            <a:r>
              <a:rPr lang="en-US" sz="2400" b="1" u="none" strike="noStrike" baseline="0" dirty="0">
                <a:solidFill>
                  <a:schemeClr val="bg1"/>
                </a:solidFill>
                <a:latin typeface="Calibri" panose="020F0502020204030204" pitchFamily="34" charset="0"/>
                <a:cs typeface="Calibri" panose="020F0502020204030204" pitchFamily="34" charset="0"/>
              </a:rPr>
              <a:t>having died to what we were held by, so that we should serve in the newness of the Spirit and not in the oldness of the letter. </a:t>
            </a:r>
            <a:endParaRPr lang="en-US" sz="2400" b="1" dirty="0">
              <a:solidFill>
                <a:schemeClr val="bg1"/>
              </a:solidFill>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11B4DE32-46CA-4C38-8154-5D81BF65B3FF}"/>
              </a:ext>
            </a:extLst>
          </p:cNvPr>
          <p:cNvSpPr/>
          <p:nvPr/>
        </p:nvSpPr>
        <p:spPr>
          <a:xfrm>
            <a:off x="-2405159" y="1362270"/>
            <a:ext cx="535869" cy="43261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The</a:t>
            </a:r>
          </a:p>
          <a:p>
            <a:pPr algn="ctr"/>
            <a:endParaRPr lang="en-US" sz="3200" b="1" dirty="0"/>
          </a:p>
          <a:p>
            <a:pPr algn="ctr"/>
            <a:r>
              <a:rPr lang="en-US" sz="3200" b="1" dirty="0"/>
              <a:t>Law</a:t>
            </a:r>
          </a:p>
        </p:txBody>
      </p:sp>
      <p:sp>
        <p:nvSpPr>
          <p:cNvPr id="7" name="TextBox 6">
            <a:extLst>
              <a:ext uri="{FF2B5EF4-FFF2-40B4-BE49-F238E27FC236}">
                <a16:creationId xmlns:a16="http://schemas.microsoft.com/office/drawing/2014/main" id="{DC01D042-2816-4735-AA27-4B09593E1871}"/>
              </a:ext>
            </a:extLst>
          </p:cNvPr>
          <p:cNvSpPr txBox="1"/>
          <p:nvPr/>
        </p:nvSpPr>
        <p:spPr>
          <a:xfrm>
            <a:off x="7854846" y="1602110"/>
            <a:ext cx="3847720" cy="3616375"/>
          </a:xfrm>
          <a:prstGeom prst="rect">
            <a:avLst/>
          </a:prstGeom>
          <a:noFill/>
        </p:spPr>
        <p:txBody>
          <a:bodyPr wrap="square" rtlCol="0">
            <a:spAutoFit/>
          </a:bodyPr>
          <a:lstStyle/>
          <a:p>
            <a:pPr algn="ctr">
              <a:spcAft>
                <a:spcPts val="600"/>
              </a:spcAft>
            </a:pPr>
            <a:r>
              <a:rPr lang="en-US" sz="2800" b="1" dirty="0">
                <a:solidFill>
                  <a:srgbClr val="FFFF00"/>
                </a:solidFill>
              </a:rPr>
              <a:t>Marriage Covenant</a:t>
            </a:r>
          </a:p>
          <a:p>
            <a:pPr marL="346075" indent="-346075">
              <a:spcAft>
                <a:spcPts val="600"/>
              </a:spcAft>
              <a:buClr>
                <a:schemeClr val="bg1"/>
              </a:buClr>
              <a:buFont typeface="Arial" panose="020B0604020202020204" pitchFamily="34" charset="0"/>
              <a:buChar char="•"/>
            </a:pPr>
            <a:r>
              <a:rPr lang="en-US" sz="2200" b="1" dirty="0">
                <a:solidFill>
                  <a:schemeClr val="bg1"/>
                </a:solidFill>
              </a:rPr>
              <a:t>This truth applied to the Two Covenants</a:t>
            </a:r>
          </a:p>
          <a:p>
            <a:pPr marL="346075" indent="-346075">
              <a:spcAft>
                <a:spcPts val="600"/>
              </a:spcAft>
              <a:buClr>
                <a:schemeClr val="bg1"/>
              </a:buClr>
              <a:buFont typeface="Arial" panose="020B0604020202020204" pitchFamily="34" charset="0"/>
              <a:buChar char="•"/>
            </a:pPr>
            <a:r>
              <a:rPr lang="en-US" sz="2200" b="1" dirty="0">
                <a:solidFill>
                  <a:schemeClr val="bg1"/>
                </a:solidFill>
              </a:rPr>
              <a:t>DEAD TO THE LAW</a:t>
            </a:r>
          </a:p>
          <a:p>
            <a:pPr marL="346075" indent="-346075">
              <a:spcAft>
                <a:spcPts val="600"/>
              </a:spcAft>
              <a:buClr>
                <a:schemeClr val="bg1"/>
              </a:buClr>
              <a:buFont typeface="Arial" panose="020B0604020202020204" pitchFamily="34" charset="0"/>
              <a:buChar char="•"/>
            </a:pPr>
            <a:r>
              <a:rPr lang="en-US" sz="2200" b="1" dirty="0">
                <a:solidFill>
                  <a:schemeClr val="bg1"/>
                </a:solidFill>
              </a:rPr>
              <a:t>DELIVERED FROM THE LAW</a:t>
            </a:r>
          </a:p>
          <a:p>
            <a:pPr marL="346075" indent="-346075">
              <a:spcAft>
                <a:spcPts val="600"/>
              </a:spcAft>
              <a:buClr>
                <a:schemeClr val="bg1"/>
              </a:buClr>
              <a:buFont typeface="Arial" panose="020B0604020202020204" pitchFamily="34" charset="0"/>
              <a:buChar char="•"/>
            </a:pPr>
            <a:endParaRPr lang="en-US" sz="2200" b="1" dirty="0">
              <a:solidFill>
                <a:schemeClr val="bg1"/>
              </a:solidFill>
            </a:endParaRPr>
          </a:p>
          <a:p>
            <a:pPr marL="346075" indent="-346075">
              <a:spcAft>
                <a:spcPts val="600"/>
              </a:spcAft>
              <a:buClr>
                <a:schemeClr val="bg1"/>
              </a:buClr>
              <a:buFont typeface="Arial" panose="020B0604020202020204" pitchFamily="34" charset="0"/>
              <a:buChar char="•"/>
            </a:pPr>
            <a:r>
              <a:rPr lang="en-US" sz="2200" b="1" dirty="0">
                <a:solidFill>
                  <a:srgbClr val="FFFF00"/>
                </a:solidFill>
              </a:rPr>
              <a:t>If not dead to law, and delivered=adultery!</a:t>
            </a:r>
            <a:endParaRPr lang="en-US" sz="2200" b="1" dirty="0">
              <a:solidFill>
                <a:schemeClr val="bg1"/>
              </a:solidFill>
            </a:endParaRPr>
          </a:p>
        </p:txBody>
      </p:sp>
    </p:spTree>
    <p:extLst>
      <p:ext uri="{BB962C8B-B14F-4D97-AF65-F5344CB8AC3E}">
        <p14:creationId xmlns:p14="http://schemas.microsoft.com/office/powerpoint/2010/main" val="3034975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4"/>
          <p:cNvSpPr txBox="1">
            <a:spLocks noGrp="1"/>
          </p:cNvSpPr>
          <p:nvPr>
            <p:ph type="title"/>
          </p:nvPr>
        </p:nvSpPr>
        <p:spPr>
          <a:xfrm>
            <a:off x="2455027" y="618618"/>
            <a:ext cx="9247539" cy="752980"/>
          </a:xfrm>
        </p:spPr>
        <p:txBody>
          <a:bodyPr/>
          <a:lstStyle/>
          <a:p>
            <a:pPr lvl="0" algn="ctr"/>
            <a:r>
              <a:rPr lang="en-US" sz="3600" dirty="0">
                <a:solidFill>
                  <a:srgbClr val="FFFF00"/>
                </a:solidFill>
                <a:latin typeface="Calibri" panose="020F0502020204030204" pitchFamily="34" charset="0"/>
                <a:ea typeface="Cambria" panose="02040503050406030204" pitchFamily="18" charset="0"/>
                <a:cs typeface="Calibri" panose="020F0502020204030204" pitchFamily="34" charset="0"/>
              </a:rPr>
              <a:t>   Dead to a Holy &amp; Spiritual Law—Rom. 7 </a:t>
            </a:r>
          </a:p>
        </p:txBody>
      </p:sp>
      <p:sp>
        <p:nvSpPr>
          <p:cNvPr id="4" name="TextBox 3">
            <a:extLst>
              <a:ext uri="{FF2B5EF4-FFF2-40B4-BE49-F238E27FC236}">
                <a16:creationId xmlns:a16="http://schemas.microsoft.com/office/drawing/2014/main" id="{25E68574-710C-49E2-8AD1-A6BA0731B2CA}"/>
              </a:ext>
            </a:extLst>
          </p:cNvPr>
          <p:cNvSpPr txBox="1"/>
          <p:nvPr/>
        </p:nvSpPr>
        <p:spPr>
          <a:xfrm>
            <a:off x="375642" y="1602110"/>
            <a:ext cx="7224372" cy="4308872"/>
          </a:xfrm>
          <a:prstGeom prst="rect">
            <a:avLst/>
          </a:prstGeom>
          <a:noFill/>
        </p:spPr>
        <p:txBody>
          <a:bodyPr wrap="square" rtlCol="0">
            <a:spAutoFit/>
          </a:bodyPr>
          <a:lstStyle/>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a:t>
            </a:r>
            <a:r>
              <a:rPr lang="en-US" sz="2400" b="1" u="none" strike="noStrike" baseline="0" dirty="0">
                <a:solidFill>
                  <a:srgbClr val="FFFF00"/>
                </a:solidFill>
                <a:latin typeface="Calibri" panose="020F0502020204030204" pitchFamily="34" charset="0"/>
                <a:cs typeface="Calibri" panose="020F0502020204030204" pitchFamily="34" charset="0"/>
              </a:rPr>
              <a:t>7:4  Therefore, </a:t>
            </a:r>
            <a:r>
              <a:rPr lang="en-US" sz="2400" b="1" u="none" strike="noStrike" baseline="0" dirty="0">
                <a:solidFill>
                  <a:schemeClr val="bg1"/>
                </a:solidFill>
                <a:latin typeface="Calibri" panose="020F0502020204030204" pitchFamily="34" charset="0"/>
                <a:cs typeface="Calibri" panose="020F0502020204030204" pitchFamily="34" charset="0"/>
              </a:rPr>
              <a:t>my brethren, you also have become </a:t>
            </a:r>
            <a:r>
              <a:rPr lang="en-US" sz="2400" b="1" u="none" strike="noStrike" baseline="0" dirty="0">
                <a:solidFill>
                  <a:srgbClr val="FFFF00"/>
                </a:solidFill>
                <a:latin typeface="Calibri" panose="020F0502020204030204" pitchFamily="34" charset="0"/>
                <a:cs typeface="Calibri" panose="020F0502020204030204" pitchFamily="34" charset="0"/>
              </a:rPr>
              <a:t>dead to the law </a:t>
            </a:r>
            <a:r>
              <a:rPr lang="en-US" sz="2400" b="1" u="none" strike="noStrike" baseline="0" dirty="0">
                <a:solidFill>
                  <a:schemeClr val="bg1"/>
                </a:solidFill>
                <a:latin typeface="Calibri" panose="020F0502020204030204" pitchFamily="34" charset="0"/>
                <a:cs typeface="Calibri" panose="020F0502020204030204" pitchFamily="34" charset="0"/>
              </a:rPr>
              <a:t>through the body of Christ, that you may be married to another—to Him who was raised from the dead, that we should bear fruit to God.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7:5  For when we were in the flesh, the sinful passions which were aroused by the law were at work in our members to bear fruit to death.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7:6  But now we have been </a:t>
            </a:r>
            <a:r>
              <a:rPr lang="en-US" sz="2400" b="1" u="none" strike="noStrike" baseline="0" dirty="0">
                <a:solidFill>
                  <a:srgbClr val="FFFF00"/>
                </a:solidFill>
                <a:latin typeface="Calibri" panose="020F0502020204030204" pitchFamily="34" charset="0"/>
                <a:cs typeface="Calibri" panose="020F0502020204030204" pitchFamily="34" charset="0"/>
              </a:rPr>
              <a:t>delivered from the law, </a:t>
            </a:r>
            <a:r>
              <a:rPr lang="en-US" sz="2400" b="1" u="none" strike="noStrike" baseline="0" dirty="0">
                <a:solidFill>
                  <a:schemeClr val="bg1"/>
                </a:solidFill>
                <a:latin typeface="Calibri" panose="020F0502020204030204" pitchFamily="34" charset="0"/>
                <a:cs typeface="Calibri" panose="020F0502020204030204" pitchFamily="34" charset="0"/>
              </a:rPr>
              <a:t>having died to what we were held by, so that we should serve in the newness of the Spirit and not in the oldness of the letter. </a:t>
            </a:r>
            <a:endParaRPr lang="en-US" sz="2400" b="1" dirty="0">
              <a:solidFill>
                <a:schemeClr val="bg1"/>
              </a:solidFill>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11B4DE32-46CA-4C38-8154-5D81BF65B3FF}"/>
              </a:ext>
            </a:extLst>
          </p:cNvPr>
          <p:cNvSpPr/>
          <p:nvPr/>
        </p:nvSpPr>
        <p:spPr>
          <a:xfrm>
            <a:off x="-2405159" y="1362270"/>
            <a:ext cx="535869" cy="43261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The</a:t>
            </a:r>
          </a:p>
          <a:p>
            <a:pPr algn="ctr"/>
            <a:endParaRPr lang="en-US" sz="3200" b="1" dirty="0"/>
          </a:p>
          <a:p>
            <a:pPr algn="ctr"/>
            <a:r>
              <a:rPr lang="en-US" sz="3200" b="1" dirty="0"/>
              <a:t>Law</a:t>
            </a:r>
          </a:p>
        </p:txBody>
      </p:sp>
      <p:sp>
        <p:nvSpPr>
          <p:cNvPr id="7" name="TextBox 6">
            <a:extLst>
              <a:ext uri="{FF2B5EF4-FFF2-40B4-BE49-F238E27FC236}">
                <a16:creationId xmlns:a16="http://schemas.microsoft.com/office/drawing/2014/main" id="{DC01D042-2816-4735-AA27-4B09593E1871}"/>
              </a:ext>
            </a:extLst>
          </p:cNvPr>
          <p:cNvSpPr txBox="1"/>
          <p:nvPr/>
        </p:nvSpPr>
        <p:spPr>
          <a:xfrm>
            <a:off x="7854846" y="1602110"/>
            <a:ext cx="3847720" cy="5616922"/>
          </a:xfrm>
          <a:prstGeom prst="rect">
            <a:avLst/>
          </a:prstGeom>
          <a:noFill/>
        </p:spPr>
        <p:txBody>
          <a:bodyPr wrap="square" rtlCol="0">
            <a:spAutoFit/>
          </a:bodyPr>
          <a:lstStyle/>
          <a:p>
            <a:pPr algn="ctr">
              <a:spcAft>
                <a:spcPts val="600"/>
              </a:spcAft>
            </a:pPr>
            <a:r>
              <a:rPr lang="en-US" sz="2800" b="1" dirty="0">
                <a:solidFill>
                  <a:srgbClr val="FFFF00"/>
                </a:solidFill>
              </a:rPr>
              <a:t>Marriage Covenant</a:t>
            </a:r>
          </a:p>
          <a:p>
            <a:pPr marL="346075" indent="-346075">
              <a:spcAft>
                <a:spcPts val="600"/>
              </a:spcAft>
              <a:buClr>
                <a:schemeClr val="bg1"/>
              </a:buClr>
              <a:buFont typeface="Arial" panose="020B0604020202020204" pitchFamily="34" charset="0"/>
              <a:buChar char="•"/>
            </a:pPr>
            <a:r>
              <a:rPr lang="en-US" sz="2200" b="1" dirty="0">
                <a:solidFill>
                  <a:schemeClr val="bg1"/>
                </a:solidFill>
              </a:rPr>
              <a:t>This truth applied to the Two Covenants</a:t>
            </a:r>
          </a:p>
          <a:p>
            <a:pPr marL="346075" indent="-346075">
              <a:spcAft>
                <a:spcPts val="600"/>
              </a:spcAft>
              <a:buClr>
                <a:schemeClr val="bg1"/>
              </a:buClr>
              <a:buFont typeface="Arial" panose="020B0604020202020204" pitchFamily="34" charset="0"/>
              <a:buChar char="•"/>
            </a:pPr>
            <a:r>
              <a:rPr lang="en-US" sz="2200" b="1" dirty="0">
                <a:solidFill>
                  <a:schemeClr val="bg1"/>
                </a:solidFill>
              </a:rPr>
              <a:t>DEAD TO THE LAW</a:t>
            </a:r>
          </a:p>
          <a:p>
            <a:pPr marL="346075" indent="-346075">
              <a:spcAft>
                <a:spcPts val="600"/>
              </a:spcAft>
              <a:buClr>
                <a:schemeClr val="bg1"/>
              </a:buClr>
              <a:buFont typeface="Arial" panose="020B0604020202020204" pitchFamily="34" charset="0"/>
              <a:buChar char="•"/>
            </a:pPr>
            <a:r>
              <a:rPr lang="en-US" sz="2200" b="1" dirty="0">
                <a:solidFill>
                  <a:schemeClr val="bg1"/>
                </a:solidFill>
              </a:rPr>
              <a:t>DELIVERED FROM THE LAW</a:t>
            </a:r>
          </a:p>
          <a:p>
            <a:pPr marL="346075" indent="-346075">
              <a:spcAft>
                <a:spcPts val="600"/>
              </a:spcAft>
              <a:buClr>
                <a:schemeClr val="bg1"/>
              </a:buClr>
              <a:buFont typeface="Arial" panose="020B0604020202020204" pitchFamily="34" charset="0"/>
              <a:buChar char="•"/>
            </a:pPr>
            <a:endParaRPr lang="en-US" sz="2200" b="1" dirty="0">
              <a:solidFill>
                <a:schemeClr val="bg1"/>
              </a:solidFill>
            </a:endParaRPr>
          </a:p>
          <a:p>
            <a:pPr marL="346075" indent="-346075">
              <a:spcAft>
                <a:spcPts val="600"/>
              </a:spcAft>
              <a:buClr>
                <a:schemeClr val="bg1"/>
              </a:buClr>
              <a:buFont typeface="Arial" panose="020B0604020202020204" pitchFamily="34" charset="0"/>
              <a:buChar char="•"/>
            </a:pPr>
            <a:r>
              <a:rPr lang="en-US" sz="2200" b="1" dirty="0">
                <a:solidFill>
                  <a:schemeClr val="bg1"/>
                </a:solidFill>
              </a:rPr>
              <a:t>If not dead to law, and delivered=adultery!</a:t>
            </a:r>
          </a:p>
          <a:p>
            <a:pPr marL="346075" indent="-346075">
              <a:spcAft>
                <a:spcPts val="600"/>
              </a:spcAft>
              <a:buClr>
                <a:schemeClr val="bg1"/>
              </a:buClr>
              <a:buFont typeface="Arial" panose="020B0604020202020204" pitchFamily="34" charset="0"/>
              <a:buChar char="•"/>
            </a:pPr>
            <a:endParaRPr lang="en-US" sz="2200" b="1" dirty="0">
              <a:solidFill>
                <a:schemeClr val="bg1"/>
              </a:solidFill>
            </a:endParaRPr>
          </a:p>
          <a:p>
            <a:pPr marL="346075" indent="-346075">
              <a:spcAft>
                <a:spcPts val="600"/>
              </a:spcAft>
              <a:buClr>
                <a:schemeClr val="bg1"/>
              </a:buClr>
              <a:buFont typeface="Arial" panose="020B0604020202020204" pitchFamily="34" charset="0"/>
              <a:buChar char="•"/>
            </a:pPr>
            <a:r>
              <a:rPr lang="en-US" sz="2200" b="1" dirty="0">
                <a:solidFill>
                  <a:srgbClr val="FFFF00"/>
                </a:solidFill>
              </a:rPr>
              <a:t>THE BIBLE DEFINES WHAT LAW—v. 7</a:t>
            </a:r>
          </a:p>
          <a:p>
            <a:pPr marL="346075" indent="-346075">
              <a:spcAft>
                <a:spcPts val="600"/>
              </a:spcAft>
              <a:buClr>
                <a:schemeClr val="bg1"/>
              </a:buClr>
              <a:buFont typeface="Arial" panose="020B0604020202020204" pitchFamily="34" charset="0"/>
              <a:buChar char="•"/>
            </a:pPr>
            <a:endParaRPr lang="en-US" sz="2200" b="1" dirty="0">
              <a:solidFill>
                <a:schemeClr val="bg1"/>
              </a:solidFill>
            </a:endParaRPr>
          </a:p>
          <a:p>
            <a:pPr marL="346075" indent="-346075">
              <a:spcAft>
                <a:spcPts val="600"/>
              </a:spcAft>
              <a:buClr>
                <a:schemeClr val="bg1"/>
              </a:buClr>
              <a:buFont typeface="Arial" panose="020B0604020202020204" pitchFamily="34" charset="0"/>
              <a:buChar char="•"/>
            </a:pPr>
            <a:endParaRPr lang="en-US" sz="2200" b="1" dirty="0">
              <a:solidFill>
                <a:schemeClr val="bg1"/>
              </a:solidFill>
            </a:endParaRPr>
          </a:p>
        </p:txBody>
      </p:sp>
    </p:spTree>
    <p:extLst>
      <p:ext uri="{BB962C8B-B14F-4D97-AF65-F5344CB8AC3E}">
        <p14:creationId xmlns:p14="http://schemas.microsoft.com/office/powerpoint/2010/main" val="3486006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4"/>
          <p:cNvSpPr txBox="1">
            <a:spLocks noGrp="1"/>
          </p:cNvSpPr>
          <p:nvPr>
            <p:ph type="title"/>
          </p:nvPr>
        </p:nvSpPr>
        <p:spPr>
          <a:xfrm>
            <a:off x="2455027" y="618618"/>
            <a:ext cx="9247539" cy="752980"/>
          </a:xfrm>
        </p:spPr>
        <p:txBody>
          <a:bodyPr/>
          <a:lstStyle/>
          <a:p>
            <a:pPr lvl="0" algn="ctr"/>
            <a:r>
              <a:rPr lang="en-US" sz="3600" dirty="0">
                <a:solidFill>
                  <a:srgbClr val="FFFF00"/>
                </a:solidFill>
                <a:latin typeface="Calibri" panose="020F0502020204030204" pitchFamily="34" charset="0"/>
                <a:ea typeface="Cambria" panose="02040503050406030204" pitchFamily="18" charset="0"/>
                <a:cs typeface="Calibri" panose="020F0502020204030204" pitchFamily="34" charset="0"/>
              </a:rPr>
              <a:t>   Dead to a Holy &amp; Spiritual Law—Rom. 7 </a:t>
            </a:r>
          </a:p>
        </p:txBody>
      </p:sp>
      <p:sp>
        <p:nvSpPr>
          <p:cNvPr id="4" name="TextBox 3">
            <a:extLst>
              <a:ext uri="{FF2B5EF4-FFF2-40B4-BE49-F238E27FC236}">
                <a16:creationId xmlns:a16="http://schemas.microsoft.com/office/drawing/2014/main" id="{25E68574-710C-49E2-8AD1-A6BA0731B2CA}"/>
              </a:ext>
            </a:extLst>
          </p:cNvPr>
          <p:cNvSpPr txBox="1"/>
          <p:nvPr/>
        </p:nvSpPr>
        <p:spPr>
          <a:xfrm>
            <a:off x="375642" y="1602110"/>
            <a:ext cx="7224372" cy="4308872"/>
          </a:xfrm>
          <a:prstGeom prst="rect">
            <a:avLst/>
          </a:prstGeom>
          <a:noFill/>
        </p:spPr>
        <p:txBody>
          <a:bodyPr wrap="square" rtlCol="0">
            <a:spAutoFit/>
          </a:bodyPr>
          <a:lstStyle/>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7:4  Therefore, my brethren, you also have become dead to the law </a:t>
            </a:r>
            <a:r>
              <a:rPr lang="en-US" sz="2400" b="1" u="none" strike="noStrike" baseline="0" dirty="0">
                <a:solidFill>
                  <a:srgbClr val="FFFF00"/>
                </a:solidFill>
                <a:latin typeface="Calibri" panose="020F0502020204030204" pitchFamily="34" charset="0"/>
                <a:cs typeface="Calibri" panose="020F0502020204030204" pitchFamily="34" charset="0"/>
              </a:rPr>
              <a:t>through the body of Christ</a:t>
            </a:r>
            <a:r>
              <a:rPr lang="en-US" sz="2400" b="1" u="none" strike="noStrike" baseline="0" dirty="0">
                <a:solidFill>
                  <a:schemeClr val="bg1"/>
                </a:solidFill>
                <a:latin typeface="Calibri" panose="020F0502020204030204" pitchFamily="34" charset="0"/>
                <a:cs typeface="Calibri" panose="020F0502020204030204" pitchFamily="34" charset="0"/>
              </a:rPr>
              <a:t>, that you may be married to another—to Him who was raised from the dead, that we should bear fruit to God.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7:5  For when we were in the flesh, the sinful passions which were aroused by the law were at work in our members to bear fruit to death. </a:t>
            </a:r>
          </a:p>
          <a:p>
            <a:pPr marR="0" algn="just" rtl="0">
              <a:spcAft>
                <a:spcPts val="600"/>
              </a:spcAft>
            </a:pPr>
            <a:r>
              <a:rPr lang="en-US" sz="2400" b="1" u="none" strike="noStrike" baseline="0" dirty="0">
                <a:solidFill>
                  <a:schemeClr val="bg1"/>
                </a:solidFill>
                <a:latin typeface="Calibri" panose="020F0502020204030204" pitchFamily="34" charset="0"/>
                <a:cs typeface="Calibri" panose="020F0502020204030204" pitchFamily="34" charset="0"/>
              </a:rPr>
              <a:t>Rom 7:6  But now we have been delivered from the law, having died to what we were held by, so that we should serve in the newness of the Spirit and not in the oldness of the letter. </a:t>
            </a:r>
            <a:endParaRPr lang="en-US" sz="2400" b="1" dirty="0">
              <a:solidFill>
                <a:schemeClr val="bg1"/>
              </a:solidFill>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11B4DE32-46CA-4C38-8154-5D81BF65B3FF}"/>
              </a:ext>
            </a:extLst>
          </p:cNvPr>
          <p:cNvSpPr/>
          <p:nvPr/>
        </p:nvSpPr>
        <p:spPr>
          <a:xfrm>
            <a:off x="-2405159" y="1362270"/>
            <a:ext cx="535869" cy="43261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The</a:t>
            </a:r>
          </a:p>
          <a:p>
            <a:pPr algn="ctr"/>
            <a:endParaRPr lang="en-US" sz="3200" b="1" dirty="0"/>
          </a:p>
          <a:p>
            <a:pPr algn="ctr"/>
            <a:r>
              <a:rPr lang="en-US" sz="3200" b="1" dirty="0"/>
              <a:t>Law</a:t>
            </a:r>
          </a:p>
        </p:txBody>
      </p:sp>
      <p:sp>
        <p:nvSpPr>
          <p:cNvPr id="7" name="TextBox 6">
            <a:extLst>
              <a:ext uri="{FF2B5EF4-FFF2-40B4-BE49-F238E27FC236}">
                <a16:creationId xmlns:a16="http://schemas.microsoft.com/office/drawing/2014/main" id="{DC01D042-2816-4735-AA27-4B09593E1871}"/>
              </a:ext>
            </a:extLst>
          </p:cNvPr>
          <p:cNvSpPr txBox="1"/>
          <p:nvPr/>
        </p:nvSpPr>
        <p:spPr>
          <a:xfrm>
            <a:off x="7854846" y="1602110"/>
            <a:ext cx="3847720" cy="1277273"/>
          </a:xfrm>
          <a:prstGeom prst="rect">
            <a:avLst/>
          </a:prstGeom>
          <a:noFill/>
        </p:spPr>
        <p:txBody>
          <a:bodyPr wrap="square" rtlCol="0">
            <a:spAutoFit/>
          </a:bodyPr>
          <a:lstStyle/>
          <a:p>
            <a:pPr algn="ctr">
              <a:spcAft>
                <a:spcPts val="600"/>
              </a:spcAft>
            </a:pPr>
            <a:r>
              <a:rPr lang="en-US" sz="2800" b="1" dirty="0">
                <a:solidFill>
                  <a:srgbClr val="FFFF00"/>
                </a:solidFill>
              </a:rPr>
              <a:t>Marriage Covenant</a:t>
            </a:r>
          </a:p>
          <a:p>
            <a:pPr marL="346075" indent="-346075">
              <a:spcAft>
                <a:spcPts val="600"/>
              </a:spcAft>
              <a:buClr>
                <a:schemeClr val="bg1"/>
              </a:buClr>
              <a:buFont typeface="Arial" panose="020B0604020202020204" pitchFamily="34" charset="0"/>
              <a:buChar char="•"/>
            </a:pPr>
            <a:r>
              <a:rPr lang="en-US" sz="2200" b="1" dirty="0">
                <a:solidFill>
                  <a:schemeClr val="bg1"/>
                </a:solidFill>
              </a:rPr>
              <a:t>Made dead to law by the body of Jesus</a:t>
            </a:r>
          </a:p>
        </p:txBody>
      </p:sp>
    </p:spTree>
    <p:extLst>
      <p:ext uri="{BB962C8B-B14F-4D97-AF65-F5344CB8AC3E}">
        <p14:creationId xmlns:p14="http://schemas.microsoft.com/office/powerpoint/2010/main" val="3596432873"/>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8824</TotalTime>
  <Words>2644</Words>
  <Application>Microsoft Office PowerPoint</Application>
  <PresentationFormat>Widescreen</PresentationFormat>
  <Paragraphs>193</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Cambria</vt:lpstr>
      <vt:lpstr>Office Theme</vt:lpstr>
      <vt:lpstr> The Two Covenants  Lesson Five—We Are Dead to OT Law—It Was Holy &amp; Spiritual  Palm Beach Lakes </vt:lpstr>
      <vt:lpstr>   Dead to a Holy &amp; Spiritual Law—Rom. 7 </vt:lpstr>
      <vt:lpstr>   Dead to a Holy &amp; Spiritual Law—Rom. 7 </vt:lpstr>
      <vt:lpstr>   Dead to a Holy &amp; Spiritual Law—Rom. 7 </vt:lpstr>
      <vt:lpstr>   Dead to a Holy &amp; Spiritual Law—Rom. 7 </vt:lpstr>
      <vt:lpstr>   Dead to a Holy &amp; Spiritual Law—Rom. 7 </vt:lpstr>
      <vt:lpstr>   Dead to a Holy &amp; Spiritual Law—Rom. 7 </vt:lpstr>
      <vt:lpstr>   Dead to a Holy &amp; Spiritual Law—Rom. 7 </vt:lpstr>
      <vt:lpstr>   Dead to a Holy &amp; Spiritual Law—Rom. 7 </vt:lpstr>
      <vt:lpstr>   Dead to a Holy &amp; Spiritual Law—Rom. 7 </vt:lpstr>
      <vt:lpstr>   Dead to a Holy &amp; Spiritual Law—Rom. 7 </vt:lpstr>
      <vt:lpstr>   Dead to a Holy &amp; Spiritual Law—Rom. 7 </vt:lpstr>
      <vt:lpstr>   Dead to a Holy &amp; Spiritual Law—Rom. 7 </vt:lpstr>
      <vt:lpstr>   Dead to a Holy &amp; Spiritual Law—Rom. 7 </vt:lpstr>
      <vt:lpstr>   Dead to a Holy &amp; Spiritual Law—Rom. 7 </vt:lpstr>
      <vt:lpstr>   Dead to a Holy &amp; Spiritual Law—Rom. 7 </vt:lpstr>
      <vt:lpstr>   Dead to a Holy &amp; Spiritual Law—Rom. 7 </vt:lpstr>
      <vt:lpstr>   Dead to a Holy &amp; Spiritual Law—Rom. 7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Can I Know I Am  Doing His Will—How Can I Find His Will?</dc:title>
  <dc:creator>Dan</dc:creator>
  <cp:lastModifiedBy>Operator</cp:lastModifiedBy>
  <cp:revision>155</cp:revision>
  <cp:lastPrinted>2022-03-30T21:37:15Z</cp:lastPrinted>
  <dcterms:modified xsi:type="dcterms:W3CDTF">2022-03-30T22:47:59Z</dcterms:modified>
</cp:coreProperties>
</file>