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9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E63F1-68F0-483D-996B-7104E0776E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F11CC6-7F11-4AB5-9E25-B434A861F9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19B985-B41F-47B9-8F76-A6A7A67E6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1B013-BC08-4366-8810-E922B7A095DA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E23A10-AD57-400C-8414-26C626F42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9F145D-B5DC-458E-B511-92F88675F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7258-405E-4025-8D4B-34E6E9453CE0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icture containing text, building, arch&#10;&#10;Description automatically generated">
            <a:extLst>
              <a:ext uri="{FF2B5EF4-FFF2-40B4-BE49-F238E27FC236}">
                <a16:creationId xmlns:a16="http://schemas.microsoft.com/office/drawing/2014/main" id="{C1A03287-D61A-4417-ACD3-413F44DE81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310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A03C73-AA1A-400C-963C-6301369B0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1B013-BC08-4366-8810-E922B7A095DA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439367-18C2-4799-9F3D-394D42953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C17D92-C624-48CD-8155-0A1D8FA5F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7258-405E-4025-8D4B-34E6E9453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813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91323-5775-4B9D-9FEE-55E270CA4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E59D1F-5F6E-4EE6-8316-9B216778F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EF811C-EF07-4ED4-9031-4AFF231B6E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5A18D5-4B2A-4AB8-BD48-18D28375C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1B013-BC08-4366-8810-E922B7A095DA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EC402F-C4B0-4635-B246-FEFA174CA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AF733A-8724-486E-97B6-CE00F15A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7258-405E-4025-8D4B-34E6E9453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0674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72A31-6590-4F94-8DBF-2FF10BA06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E7D15D-985C-4719-AEB9-D507FAD64C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3F948E-E8D1-40CC-8FBE-C43F692068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524962-A215-4125-AC86-D14CDA58D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1B013-BC08-4366-8810-E922B7A095DA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0D6A7A-E177-4364-9196-1681D1E5B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1233C2-6DC7-4011-B87B-37D2E4D1A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7258-405E-4025-8D4B-34E6E9453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3036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825FD-B53D-4700-ADDC-F7228921B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514AFC-FB8E-4BB1-BDF8-D0F7C160B9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2AD06D-F443-4AC8-B9DD-F1C8C717B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1B013-BC08-4366-8810-E922B7A095DA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3A9461-AC65-4F95-B548-12FAB30F3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6E35C3-55BB-4EE0-8EF0-1382DEBB7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7258-405E-4025-8D4B-34E6E9453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221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BDA053-23CF-4445-B11C-007D736301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415A9A-36E7-47A2-B867-F191D30BFC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FE8A56-4716-4796-9C5C-99AD71973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1B013-BC08-4366-8810-E922B7A095DA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8E0AA4-359C-4F53-B3CC-0ECC8A774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699C3E-4D51-496D-BF36-57EB4FE88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7258-405E-4025-8D4B-34E6E9453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380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A1FFE373-1105-4184-931E-4CFC1FF918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22CFE-3C52-44DE-AE76-AE5F02ABA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782" y="1778466"/>
            <a:ext cx="11736198" cy="507953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3554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81B70232-F23A-4C86-87F3-41D51D15EB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22CFE-3C52-44DE-AE76-AE5F02ABA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782" y="1778466"/>
            <a:ext cx="11736198" cy="507953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9082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32651817-ADFE-4614-B0E0-3784C885C1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22CFE-3C52-44DE-AE76-AE5F02ABA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782" y="1778466"/>
            <a:ext cx="11736198" cy="507953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5705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8D52118A-FF21-401E-B397-9B191A05E8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22CFE-3C52-44DE-AE76-AE5F02ABA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782" y="1937856"/>
            <a:ext cx="11736198" cy="492014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0793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9A7D7-DB7E-4A5E-A30F-4E20104CE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B42005-598A-4953-B4BD-B3404FB786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D80634-312D-4F3B-B66B-1A0180903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1B013-BC08-4366-8810-E922B7A095DA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B3518F-A8A0-4A46-B2BE-521FEE6F9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36E873-2A8C-45EB-A49E-58B71E4EC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7258-405E-4025-8D4B-34E6E9453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947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0A51F-3A5C-4CBE-98E5-3F5180E25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FEBA0C-6865-4742-ADAA-B32A8AC03F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FEE662-AE34-42FF-B3BC-280D7EEAD9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9BC1CC-2F0A-4614-BC9F-D2BBAE5A4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1B013-BC08-4366-8810-E922B7A095DA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23A5AF-E940-429B-8C33-C41E915A7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76074C-275E-491C-BF95-CBDE69F4C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7258-405E-4025-8D4B-34E6E9453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25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431CB4-A829-4FF7-9410-E05C34630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548890-E82E-4179-B70D-6DC08085E9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69CE71-18CE-45B7-9CC6-93E8500CC0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9D4D7C-AAFB-4B82-B0D3-624B7A1A08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FB504B-DC08-4944-A0A1-98A4FBC18B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947F56E-3E07-4AC4-88F0-51096FEFE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1B013-BC08-4366-8810-E922B7A095DA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C3569D-1ABB-4F50-B537-C4DA31BE2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6AA995-365C-41E6-BA58-E87136E19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7258-405E-4025-8D4B-34E6E9453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718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2C1DA-6645-4EC9-BB67-7AE76EEE1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9F813C-05F4-4FE7-90DC-AF1E75E23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C1B013-BC08-4366-8810-E922B7A095DA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B21CB9-8122-40CA-8B26-E5E2677259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BAAC7-E606-44FA-84B4-6005ABA15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E7258-405E-4025-8D4B-34E6E9453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616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C0F23A-F3C7-49A7-AF15-FA3F36ED4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B06939-649C-48F9-96F1-AA5E426043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8C9056-F1E2-4451-8E95-FFE0AC5578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1B013-BC08-4366-8810-E922B7A095DA}" type="datetimeFigureOut">
              <a:rPr lang="en-US" smtClean="0"/>
              <a:t>4/18/2022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53789F-B20C-4CA5-B6DC-43006E1F35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F0D988-C3C9-41BE-A64A-B5DD4F1363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E7258-405E-4025-8D4B-34E6E9453C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527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111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CF93863-1922-44B0-8DAE-1FDFB8F8FE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An Essential Event</a:t>
            </a:r>
          </a:p>
          <a:p>
            <a:pPr lvl="1"/>
            <a:r>
              <a:rPr lang="en-US" dirty="0"/>
              <a:t>Jesus said it was a “must” and something He “had to” do </a:t>
            </a:r>
            <a:br>
              <a:rPr lang="en-US" dirty="0"/>
            </a:br>
            <a:r>
              <a:rPr lang="en-US" dirty="0"/>
              <a:t>(Luke 9:22; 24:7; John 20:9; Acts 17:3)</a:t>
            </a:r>
          </a:p>
          <a:p>
            <a:pPr lvl="1"/>
            <a:r>
              <a:rPr lang="en-US" dirty="0"/>
              <a:t>It was essential to fulfill </a:t>
            </a:r>
            <a:r>
              <a:rPr lang="en-US"/>
              <a:t>Old Testament prophecy</a:t>
            </a:r>
            <a:r>
              <a:rPr lang="en-US" dirty="0"/>
              <a:t>, to fulfill His identity, to fulfill His purpose </a:t>
            </a:r>
            <a:br>
              <a:rPr lang="en-US" dirty="0"/>
            </a:br>
            <a:r>
              <a:rPr lang="en-US" dirty="0"/>
              <a:t>(Psa. 16:10-11; Luke 24:46; Acts 2:24-36)</a:t>
            </a:r>
          </a:p>
          <a:p>
            <a:r>
              <a:rPr lang="en-US" dirty="0"/>
              <a:t>A Joyful Event</a:t>
            </a:r>
          </a:p>
          <a:p>
            <a:pPr lvl="1"/>
            <a:r>
              <a:rPr lang="en-US" dirty="0"/>
              <a:t>Jesus Himself said, “My heart rejoiced and my tongue was glad” (Acts 2:26)</a:t>
            </a:r>
          </a:p>
          <a:p>
            <a:pPr lvl="1"/>
            <a:r>
              <a:rPr lang="en-US" dirty="0"/>
              <a:t>The angel said, “He is not here!  He is risen!” (Matt. 28:6; Mark 16:6)</a:t>
            </a:r>
          </a:p>
          <a:p>
            <a:pPr lvl="1"/>
            <a:r>
              <a:rPr lang="en-US" dirty="0"/>
              <a:t>Jesus told the women to “Rejoice!” (Matt. 28:8-9; cf. Luke 24:52; John 16:22)</a:t>
            </a:r>
          </a:p>
          <a:p>
            <a:r>
              <a:rPr lang="en-US" dirty="0"/>
              <a:t>A Pivotal Event</a:t>
            </a:r>
          </a:p>
          <a:p>
            <a:pPr lvl="1"/>
            <a:r>
              <a:rPr lang="en-US" dirty="0"/>
              <a:t>By His resurrection, He was raised to live again (Rom. 14:9)</a:t>
            </a:r>
          </a:p>
          <a:p>
            <a:pPr lvl="1"/>
            <a:r>
              <a:rPr lang="en-US" dirty="0"/>
              <a:t>By His resurrection, He was declared to be the Son of God (Rom. 1:4)</a:t>
            </a:r>
          </a:p>
          <a:p>
            <a:pPr lvl="1"/>
            <a:r>
              <a:rPr lang="en-US" dirty="0"/>
              <a:t>By His resurrection, He became the “</a:t>
            </a:r>
            <a:r>
              <a:rPr lang="en-US" dirty="0" err="1"/>
              <a:t>firstfruits</a:t>
            </a:r>
            <a:r>
              <a:rPr lang="en-US" dirty="0"/>
              <a:t>” (1 Cor. 15:20-23)</a:t>
            </a:r>
          </a:p>
          <a:p>
            <a:pPr lvl="1"/>
            <a:r>
              <a:rPr lang="en-US" dirty="0"/>
              <a:t>By His resurrection, He has given us “a living hope” (1 Pet. 1:3)</a:t>
            </a:r>
          </a:p>
          <a:p>
            <a:pPr lvl="1"/>
            <a:r>
              <a:rPr lang="en-US" dirty="0"/>
              <a:t>By His resurrection, we can be “justified” and “saved” (Rom. 4:25; 5:10)</a:t>
            </a:r>
          </a:p>
        </p:txBody>
      </p:sp>
    </p:spTree>
    <p:extLst>
      <p:ext uri="{BB962C8B-B14F-4D97-AF65-F5344CB8AC3E}">
        <p14:creationId xmlns:p14="http://schemas.microsoft.com/office/powerpoint/2010/main" val="2803580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CF93863-1922-44B0-8DAE-1FDFB8F8FE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An Essential Event</a:t>
            </a:r>
          </a:p>
          <a:p>
            <a:pPr lvl="1"/>
            <a:r>
              <a:rPr lang="en-US" dirty="0"/>
              <a:t>Upon our baptism, we have “died to sin” (Rom. 6:2)</a:t>
            </a:r>
          </a:p>
          <a:p>
            <a:pPr lvl="1"/>
            <a:r>
              <a:rPr lang="en-US" dirty="0"/>
              <a:t>In baptism, we are “baptized into His death” (Rom. 6:3)</a:t>
            </a:r>
          </a:p>
          <a:p>
            <a:pPr lvl="1"/>
            <a:r>
              <a:rPr lang="en-US" dirty="0"/>
              <a:t>In baptism, we are “united together in the likeness of His death” (Rom. </a:t>
            </a:r>
            <a:r>
              <a:rPr lang="en-US"/>
              <a:t>6:5)</a:t>
            </a:r>
            <a:endParaRPr lang="en-US" dirty="0"/>
          </a:p>
          <a:p>
            <a:pPr lvl="1"/>
            <a:r>
              <a:rPr lang="en-US" dirty="0"/>
              <a:t>In baptism, we are “buried with Him” (Col. 2:12; Rom. 6:4)</a:t>
            </a:r>
          </a:p>
          <a:p>
            <a:pPr lvl="1"/>
            <a:r>
              <a:rPr lang="en-US" dirty="0"/>
              <a:t>In baptism, we are “raised up together with Him” (Col. 2:12; Eph. 2:6; Rom. 6:5)</a:t>
            </a:r>
          </a:p>
          <a:p>
            <a:pPr lvl="1"/>
            <a:r>
              <a:rPr lang="en-US" dirty="0"/>
              <a:t>In baptism, we are “set free from sin” (Rom. 6:3-6, 17-18; Col. 2:11-13)</a:t>
            </a:r>
          </a:p>
          <a:p>
            <a:pPr lvl="1"/>
            <a:r>
              <a:rPr lang="en-US" dirty="0"/>
              <a:t>In baptism, we “arise” and are “baptized” to “wash away sins” (Acts 22:16)</a:t>
            </a:r>
          </a:p>
          <a:p>
            <a:pPr lvl="1"/>
            <a:r>
              <a:rPr lang="en-US" dirty="0"/>
              <a:t>“Baptism saves us…through the resurrection of Jesus Christ” (1 Pet. 3:21) </a:t>
            </a:r>
          </a:p>
        </p:txBody>
      </p:sp>
    </p:spTree>
    <p:extLst>
      <p:ext uri="{BB962C8B-B14F-4D97-AF65-F5344CB8AC3E}">
        <p14:creationId xmlns:p14="http://schemas.microsoft.com/office/powerpoint/2010/main" val="2960847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CF93863-1922-44B0-8DAE-1FDFB8F8FE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Joyful Event</a:t>
            </a:r>
          </a:p>
          <a:p>
            <a:pPr lvl="1"/>
            <a:r>
              <a:rPr lang="en-US" dirty="0"/>
              <a:t>Only upon true Bible baptism can we go on our way “rejoicing” (Acts 8:39)</a:t>
            </a:r>
          </a:p>
          <a:p>
            <a:pPr lvl="1"/>
            <a:r>
              <a:rPr lang="en-US" dirty="0"/>
              <a:t>Only upon true Bible baptism can we “rejoice” with others (Acts 16:34)</a:t>
            </a:r>
          </a:p>
          <a:p>
            <a:pPr lvl="1"/>
            <a:r>
              <a:rPr lang="en-US" dirty="0"/>
              <a:t>Only upon true Bible baptism can we experience “the joy of salvation” (Psa. 51:12; Acts 13:48; Mark 16:16)</a:t>
            </a:r>
          </a:p>
          <a:p>
            <a:r>
              <a:rPr lang="en-US" dirty="0"/>
              <a:t>A Pivotal Event</a:t>
            </a:r>
          </a:p>
          <a:p>
            <a:pPr lvl="1"/>
            <a:r>
              <a:rPr lang="en-US" dirty="0"/>
              <a:t>Upon our baptism, we enter “into Christ” (Rom. 6:3; Gal. 3:27)</a:t>
            </a:r>
          </a:p>
          <a:p>
            <a:pPr lvl="1"/>
            <a:r>
              <a:rPr lang="en-US" dirty="0"/>
              <a:t>Upon our baptism, we enter “into” a new relationship with God (Matt. 28:19)</a:t>
            </a:r>
          </a:p>
          <a:p>
            <a:pPr lvl="1"/>
            <a:r>
              <a:rPr lang="en-US" dirty="0"/>
              <a:t>Upon our baptism, we become a “child of God” (Gal. 3:26-27; John 3:3-5)</a:t>
            </a:r>
          </a:p>
          <a:p>
            <a:pPr lvl="1"/>
            <a:r>
              <a:rPr lang="en-US" dirty="0"/>
              <a:t>Upon our baptism, we “enter” His kingdom/church (Jn. 3:3-5; Ac. 2:41-47; 1 Cor. 12:13)</a:t>
            </a:r>
          </a:p>
          <a:p>
            <a:pPr lvl="1"/>
            <a:r>
              <a:rPr lang="en-US" dirty="0"/>
              <a:t>Upon our baptism, we are “raised to walk in newness of life” (Rom. 6:4-5; 2 Cor. </a:t>
            </a:r>
            <a:r>
              <a:rPr lang="en-US"/>
              <a:t>5:17)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496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CF93863-1922-44B0-8DAE-1FDFB8F8FE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An Essential Event</a:t>
            </a:r>
          </a:p>
          <a:p>
            <a:pPr lvl="1"/>
            <a:r>
              <a:rPr lang="en-US" dirty="0"/>
              <a:t>“If there is no resurrection of the dead, then Christ is not risen” (1 Cor. 15:13)</a:t>
            </a:r>
          </a:p>
          <a:p>
            <a:pPr lvl="1"/>
            <a:r>
              <a:rPr lang="en-US" dirty="0"/>
              <a:t>Our resurrection is guaranteed by Jesus’ resurrection (1 Cor. 6:14; 15:12-20)</a:t>
            </a:r>
          </a:p>
          <a:p>
            <a:pPr lvl="1"/>
            <a:r>
              <a:rPr lang="en-US" dirty="0"/>
              <a:t>The resurrection of all the dead fulfills the promise of Christ (John 5:28-29)</a:t>
            </a:r>
          </a:p>
          <a:p>
            <a:r>
              <a:rPr lang="en-US" dirty="0"/>
              <a:t>A Joyful Event</a:t>
            </a:r>
          </a:p>
          <a:p>
            <a:pPr lvl="1"/>
            <a:r>
              <a:rPr lang="en-US" dirty="0"/>
              <a:t>Only for the “just” who will be raised “to life” (John 5:28-29; Acts 24:15)</a:t>
            </a:r>
          </a:p>
          <a:p>
            <a:pPr lvl="1"/>
            <a:r>
              <a:rPr lang="en-US" dirty="0"/>
              <a:t>Only for “the dead in Christ” who will “meet the Lord in the air” (1 Thess. 4:16-17)</a:t>
            </a:r>
          </a:p>
          <a:p>
            <a:pPr lvl="1"/>
            <a:r>
              <a:rPr lang="en-US" dirty="0"/>
              <a:t>Only for “good and faithful” servants who will “enter into the joy” of the Lord (Matt. 25:23)</a:t>
            </a:r>
          </a:p>
          <a:p>
            <a:r>
              <a:rPr lang="en-US" dirty="0"/>
              <a:t>A Pivotal Event</a:t>
            </a:r>
          </a:p>
          <a:p>
            <a:pPr lvl="1"/>
            <a:r>
              <a:rPr lang="en-US" dirty="0"/>
              <a:t>The “corruptible” body will “put on incorruption” (1 Cor. 15:50-54)</a:t>
            </a:r>
          </a:p>
          <a:p>
            <a:pPr lvl="1"/>
            <a:r>
              <a:rPr lang="en-US" dirty="0"/>
              <a:t>God will “give life to our mortal bodies” (Rom. 8:11)</a:t>
            </a:r>
          </a:p>
          <a:p>
            <a:pPr lvl="1"/>
            <a:r>
              <a:rPr lang="en-US" dirty="0"/>
              <a:t>At our resurrection, we will “see Jesus as He is” and “be like Him” (1 John 3:2)</a:t>
            </a:r>
          </a:p>
          <a:p>
            <a:pPr lvl="1"/>
            <a:r>
              <a:rPr lang="en-US" dirty="0"/>
              <a:t>After our resurrection, we will “always be with the Lord” (1 Thess. 4:17)</a:t>
            </a:r>
          </a:p>
        </p:txBody>
      </p:sp>
    </p:spTree>
    <p:extLst>
      <p:ext uri="{BB962C8B-B14F-4D97-AF65-F5344CB8AC3E}">
        <p14:creationId xmlns:p14="http://schemas.microsoft.com/office/powerpoint/2010/main" val="3735447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CF93863-1922-44B0-8DAE-1FDFB8F8FE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7663" indent="-347663">
              <a:lnSpc>
                <a:spcPct val="100000"/>
              </a:lnSpc>
            </a:pPr>
            <a:r>
              <a:rPr lang="en-US" sz="3200" dirty="0"/>
              <a:t>By believing that Jesus is God’s Son – John 1:12</a:t>
            </a:r>
          </a:p>
          <a:p>
            <a:pPr marL="347663" indent="-347663">
              <a:lnSpc>
                <a:spcPct val="100000"/>
              </a:lnSpc>
            </a:pPr>
            <a:r>
              <a:rPr lang="en-US" sz="3200" dirty="0"/>
              <a:t>By repenting of your sins and turning to God – Luke 13:3</a:t>
            </a:r>
          </a:p>
          <a:p>
            <a:pPr marL="347663" indent="-347663">
              <a:lnSpc>
                <a:spcPct val="100000"/>
              </a:lnSpc>
            </a:pPr>
            <a:r>
              <a:rPr lang="en-US" sz="3200" dirty="0"/>
              <a:t>By confessing your faith in Jesus Christ – Romans 10:9</a:t>
            </a:r>
          </a:p>
          <a:p>
            <a:pPr marL="347663" indent="-347663">
              <a:lnSpc>
                <a:spcPct val="100000"/>
              </a:lnSpc>
            </a:pPr>
            <a:r>
              <a:rPr lang="en-US" sz="3200" dirty="0"/>
              <a:t>By being buried with Him in baptism – Romans 6:3-4</a:t>
            </a:r>
          </a:p>
          <a:p>
            <a:pPr marL="804863" lvl="1" indent="-347663">
              <a:lnSpc>
                <a:spcPct val="100000"/>
              </a:lnSpc>
            </a:pPr>
            <a:r>
              <a:rPr lang="en-US" sz="2800" dirty="0"/>
              <a:t>So that, at that point, God will forgive all of your sins – Acts 2:38</a:t>
            </a:r>
          </a:p>
          <a:p>
            <a:pPr marL="804863" lvl="1" indent="-347663">
              <a:lnSpc>
                <a:spcPct val="100000"/>
              </a:lnSpc>
            </a:pPr>
            <a:r>
              <a:rPr lang="en-US" sz="2800" dirty="0"/>
              <a:t>So that, at that point, God will add you to His church – Acts 2:47</a:t>
            </a:r>
          </a:p>
          <a:p>
            <a:pPr marL="804863" lvl="1" indent="-347663">
              <a:lnSpc>
                <a:spcPct val="100000"/>
              </a:lnSpc>
            </a:pPr>
            <a:r>
              <a:rPr lang="en-US" sz="2800" dirty="0"/>
              <a:t>So that, at that point, God will enroll you in heaven – Hebrews 12:23</a:t>
            </a:r>
          </a:p>
          <a:p>
            <a:pPr marL="347663" indent="-347663">
              <a:lnSpc>
                <a:spcPct val="100000"/>
              </a:lnSpc>
            </a:pPr>
            <a:r>
              <a:rPr lang="en-US" sz="3200" dirty="0"/>
              <a:t>By being raised to walk a new, faithful life – Romans 6:4</a:t>
            </a:r>
          </a:p>
        </p:txBody>
      </p:sp>
    </p:spTree>
    <p:extLst>
      <p:ext uri="{BB962C8B-B14F-4D97-AF65-F5344CB8AC3E}">
        <p14:creationId xmlns:p14="http://schemas.microsoft.com/office/powerpoint/2010/main" val="3776782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864</Words>
  <Application>Microsoft Office PowerPoint</Application>
  <PresentationFormat>Widescreen</PresentationFormat>
  <Paragraphs>53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2</cp:revision>
  <dcterms:created xsi:type="dcterms:W3CDTF">2022-04-15T18:32:43Z</dcterms:created>
  <dcterms:modified xsi:type="dcterms:W3CDTF">2022-04-18T12:48:13Z</dcterms:modified>
</cp:coreProperties>
</file>