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60" r:id="rId7"/>
    <p:sldId id="261" r:id="rId8"/>
    <p:sldId id="264" r:id="rId9"/>
    <p:sldId id="268" r:id="rId10"/>
    <p:sldId id="265" r:id="rId11"/>
    <p:sldId id="2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54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DCB02C-1EDC-4C27-8ABB-70B2AC387B8E}" v="23" dt="2020-08-23T11:57:23.4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34580" autoAdjust="0"/>
    <p:restoredTop sz="86410"/>
  </p:normalViewPr>
  <p:slideViewPr>
    <p:cSldViewPr snapToGrid="0">
      <p:cViewPr varScale="1">
        <p:scale>
          <a:sx n="92" d="100"/>
          <a:sy n="92" d="100"/>
        </p:scale>
        <p:origin x="108" y="4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A985F-C329-418C-B055-11993B8DB5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E4958B-18AE-415A-A65C-49CB2130B5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86148A-EF70-40C9-B11A-33252BB39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0B53C3-0A03-406A-8CC3-8B7688C18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CA3503-5CDE-4828-A20C-83FDA2B37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62EBD49B-C8B2-402C-AFB8-ABB018B8E8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503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3B532-5627-4A91-822C-EE7B7B9A7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A5627-728F-4445-9F9F-694447852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1A941E-D407-4D2F-B7B6-3FB6C2F8E8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7D7822-3085-470D-A763-0482A5734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77ADC3-A132-401E-93C3-34EC5A89D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E6C280-78EE-4777-BFBD-E522117C1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440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20D60-AC00-4E60-B4B3-B2934C821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FC96FA-83CD-4D45-8A2D-C4B129707B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53F109-7C01-4801-BB6C-F9E3AFB113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DACE7B-0E77-47FB-BEB4-AF8FAC724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9A06C8-CDE0-4F48-93E6-748867A6E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02B1F1-63F4-4F28-9EEB-4C436DC82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931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AD991-0D45-45EE-9737-69B92AF78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D61441-C1EA-44A1-8DA9-A8B4E68437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6968DA-36AE-41F8-92DD-6AA5CECD4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45F182-8F8E-472C-B580-5993627E5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724347-28B6-4C5D-8A09-BF6022FB1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6680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FC3A4A-588D-475B-9155-0F58DF9FF7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23F4FE-E2B3-4A93-B4C0-A5AD786C4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1403E3-B150-4EBB-AE10-4E7DDC6E5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E9D81-2DC5-47AE-916B-CCC142C51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B2F48-AA38-45FA-8C46-7A2440902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303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3698C6BE-8736-40D0-A829-67C36B14AE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672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D7C6A168-DA9E-46C4-84AE-E4351F78AA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4A48C25-AC34-4FD9-AA18-72A5A8AFCB38}"/>
              </a:ext>
            </a:extLst>
          </p:cNvPr>
          <p:cNvSpPr/>
          <p:nvPr userDrawn="1"/>
        </p:nvSpPr>
        <p:spPr>
          <a:xfrm>
            <a:off x="265471" y="2019147"/>
            <a:ext cx="11687087" cy="724051"/>
          </a:xfrm>
          <a:prstGeom prst="roundRect">
            <a:avLst/>
          </a:prstGeom>
          <a:solidFill>
            <a:schemeClr val="bg1"/>
          </a:solidFill>
          <a:ln>
            <a:solidFill>
              <a:srgbClr val="565457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EEA770-958E-4BF1-970A-5DDE35856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71" y="2019147"/>
            <a:ext cx="11661058" cy="724051"/>
          </a:xfrm>
        </p:spPr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1E0B6-46B9-459E-B59A-4217F453A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2820112"/>
            <a:ext cx="11687087" cy="4037887"/>
          </a:xfrm>
        </p:spPr>
        <p:txBody>
          <a:bodyPr/>
          <a:lstStyle>
            <a:lvl1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2pPr>
            <a:lvl3pPr marL="914400" indent="-228600"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3pPr>
            <a:lvl4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4pPr>
            <a:lvl5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863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2005740E-33D9-456E-9BB5-BEC1910DEC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1A9BA62A-BB42-45A2-B548-97E5AC4C2E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4A48C25-AC34-4FD9-AA18-72A5A8AFCB38}"/>
              </a:ext>
            </a:extLst>
          </p:cNvPr>
          <p:cNvSpPr/>
          <p:nvPr userDrawn="1"/>
        </p:nvSpPr>
        <p:spPr>
          <a:xfrm>
            <a:off x="265471" y="1250028"/>
            <a:ext cx="11687087" cy="1099882"/>
          </a:xfrm>
          <a:prstGeom prst="roundRect">
            <a:avLst/>
          </a:prstGeom>
          <a:solidFill>
            <a:schemeClr val="bg1"/>
          </a:solidFill>
          <a:ln>
            <a:solidFill>
              <a:srgbClr val="565457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EEA770-958E-4BF1-970A-5DDE35856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71" y="1250028"/>
            <a:ext cx="11661058" cy="1099882"/>
          </a:xfrm>
        </p:spPr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1E0B6-46B9-459E-B59A-4217F453A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2428568"/>
            <a:ext cx="11687087" cy="4429432"/>
          </a:xfrm>
        </p:spPr>
        <p:txBody>
          <a:bodyPr/>
          <a:lstStyle>
            <a:lvl1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2pPr>
            <a:lvl3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3pPr>
            <a:lvl4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4pPr>
            <a:lvl5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1575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73D37-005F-4D2D-AD97-F9EA42D23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52D2D-08D2-46CF-82BF-2E837AC93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A2A0AC-2E63-435D-BD58-6138C731F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629F3C-0FCA-4A20-BA25-47F8E9A14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4F7FCC-437F-47D5-9EAC-71416CF89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048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C358F-3D79-465E-B2D2-DE7EDD266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D64FC-A087-4A60-A724-50968A2B98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12BBFB-5446-424F-BBD9-481C7CDC42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29AF0-C651-4E8B-86FA-66BF495EA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10838C-4D0C-4189-BDAA-041E8C4C5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ECCBC2-7818-44F8-ADB7-4C50767D3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52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E02C0-DAEC-4064-9B39-B4DD069F3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4EB241-836E-4DBF-9334-5B6288DC7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FE8835-0ADD-4F47-AD6A-2D1A718138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BDCDA7-B3DC-4FA4-897A-4E0A7CBF4C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6D924B-C7E0-4205-AB8E-CFC7813ACD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728796-F8D8-4AC1-B0D9-B7253136A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A813B5-5829-48D0-93A8-6B70E8912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1D9D8A-01D2-46DF-84C4-7FB699386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831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61039-054F-4228-A2AE-556561D26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3C04C5-E827-4B86-A0A2-6C47BD44B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E0F5E-DD51-48E3-8CC2-A6C8627D3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6E7584-B7D8-47DA-8209-4EAF0B2EB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512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4A7F3E-C341-4DA5-986A-F4F042293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323EDF-B908-419E-8FB0-EA16BDD78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3D6456-B5A9-4593-B53C-42DE8103F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151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0A474B-0041-45AA-8A9B-5BB3D1845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F12730-C467-423A-9FAD-17CEACE31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2BE69-70A3-45ED-AD62-58539B5269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F947F-D7C3-4B60-BB9D-A6D1D3E11AF5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38ABA-2588-4B03-A200-6D4A288F1A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FFC5DC-202F-4A7F-A2C8-5B6A708261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304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0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191344"/>
      </p:ext>
    </p:extLst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E7EF4E95-0954-4F16-B7C0-8F6CEC0382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6" t="19748" r="16934" b="60629"/>
          <a:stretch/>
        </p:blipFill>
        <p:spPr>
          <a:xfrm>
            <a:off x="534838" y="1354347"/>
            <a:ext cx="9592573" cy="1345722"/>
          </a:xfrm>
          <a:prstGeom prst="rect">
            <a:avLst/>
          </a:prstGeom>
        </p:spPr>
      </p:pic>
      <p:pic>
        <p:nvPicPr>
          <p:cNvPr id="5" name="Picture 4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9DAAD39C-57E7-4C2B-A230-A728E036BF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" t="39371" r="18703" b="41006"/>
          <a:stretch/>
        </p:blipFill>
        <p:spPr>
          <a:xfrm>
            <a:off x="534838" y="2700069"/>
            <a:ext cx="9376913" cy="1345722"/>
          </a:xfrm>
          <a:prstGeom prst="rect">
            <a:avLst/>
          </a:prstGeom>
        </p:spPr>
      </p:pic>
      <p:pic>
        <p:nvPicPr>
          <p:cNvPr id="4" name="Picture 3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D76D88AB-0A20-45FB-8521-AB6DA75225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6" t="60629" r="21887" b="19748"/>
          <a:stretch/>
        </p:blipFill>
        <p:spPr>
          <a:xfrm>
            <a:off x="534838" y="4157932"/>
            <a:ext cx="8988724" cy="1345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03334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D56AB0-FACF-44C6-859B-31BE3D96B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Loving My Church Family (12:9-10</a:t>
            </a:r>
            <a:r>
              <a:rPr lang="en-US" sz="4000" dirty="0"/>
              <a:t>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75256E-10EB-43AD-A9BC-F2CBA0F87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2820112"/>
            <a:ext cx="11790348" cy="4037887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</a:pPr>
            <a:r>
              <a:rPr lang="en-US" dirty="0"/>
              <a:t>Love for my church family is rooted and motivated in AGAPE love (12:9)</a:t>
            </a:r>
          </a:p>
          <a:p>
            <a:pPr>
              <a:lnSpc>
                <a:spcPct val="95000"/>
              </a:lnSpc>
            </a:pPr>
            <a:r>
              <a:rPr lang="en-US" dirty="0"/>
              <a:t>Love for my church family is deepened and expressed in PHILEO love (12:10)</a:t>
            </a:r>
          </a:p>
          <a:p>
            <a:pPr>
              <a:lnSpc>
                <a:spcPct val="95000"/>
              </a:lnSpc>
            </a:pPr>
            <a:r>
              <a:rPr lang="en-US" dirty="0"/>
              <a:t>Love for my church family grows &amp; flourishes with PHILOSTORGOS love (v.10)</a:t>
            </a:r>
          </a:p>
          <a:p>
            <a:pPr marL="0" indent="0">
              <a:lnSpc>
                <a:spcPct val="95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73944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D56AB0-FACF-44C6-859B-31BE3D96B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Serving My Church Family (12:9-13</a:t>
            </a:r>
            <a:r>
              <a:rPr lang="en-US" sz="4000" dirty="0"/>
              <a:t>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75256E-10EB-43AD-A9BC-F2CBA0F87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2820112"/>
            <a:ext cx="11790348" cy="4037887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</a:pPr>
            <a:r>
              <a:rPr lang="en-US" dirty="0"/>
              <a:t>Loving and serving “without hypocrisy” (12:9)</a:t>
            </a:r>
          </a:p>
          <a:p>
            <a:pPr>
              <a:lnSpc>
                <a:spcPct val="95000"/>
              </a:lnSpc>
            </a:pPr>
            <a:r>
              <a:rPr lang="en-US" dirty="0"/>
              <a:t>Abhorring what is evil (12:9)</a:t>
            </a:r>
          </a:p>
          <a:p>
            <a:pPr>
              <a:lnSpc>
                <a:spcPct val="95000"/>
              </a:lnSpc>
            </a:pPr>
            <a:r>
              <a:rPr lang="en-US" dirty="0"/>
              <a:t>Clinging to what is good (12:9)</a:t>
            </a:r>
          </a:p>
          <a:p>
            <a:pPr marL="0" indent="0">
              <a:lnSpc>
                <a:spcPct val="95000"/>
              </a:lnSpc>
              <a:buNone/>
            </a:pPr>
            <a:endParaRPr lang="en-US" dirty="0"/>
          </a:p>
          <a:p>
            <a:pPr>
              <a:lnSpc>
                <a:spcPct val="95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37900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D56AB0-FACF-44C6-859B-31BE3D96B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Serving My Church Family (12:9-13</a:t>
            </a:r>
            <a:r>
              <a:rPr lang="en-US" sz="4000" dirty="0"/>
              <a:t>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75256E-10EB-43AD-A9BC-F2CBA0F87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2820112"/>
            <a:ext cx="11790348" cy="4037887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</a:pPr>
            <a:r>
              <a:rPr lang="en-US" dirty="0"/>
              <a:t>Outdoing one another in showing honor (12:10)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The word “honor” primarily involves “a valuing”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The Greek word means “to go before and lead; to show the way; to esteem”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Take the lead in showing deference to one another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Honor is to be shown/given to all (1 Pet. 2:17; Rom. 13:7; 1 Tim. 5:3, 17; Eph. 6:2)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Present tense verb</a:t>
            </a:r>
          </a:p>
        </p:txBody>
      </p:sp>
    </p:spTree>
    <p:extLst>
      <p:ext uri="{BB962C8B-B14F-4D97-AF65-F5344CB8AC3E}">
        <p14:creationId xmlns:p14="http://schemas.microsoft.com/office/powerpoint/2010/main" val="6680831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D56AB0-FACF-44C6-859B-31BE3D96B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Serving My Church Family (12:9-13</a:t>
            </a:r>
            <a:r>
              <a:rPr lang="en-US" sz="4000" dirty="0"/>
              <a:t>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75256E-10EB-43AD-A9BC-F2CBA0F87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2820112"/>
            <a:ext cx="11790348" cy="4037887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</a:pPr>
            <a:r>
              <a:rPr lang="en-US" dirty="0"/>
              <a:t>Lagging not in diligence (12:11)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The Greek word for “diligence” means “earnestness, zeal, with haste”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The Greek word for “lagging” is translated “slothful” – means “shrinking, irksome, lazy, idle, slow, sluggish, hesitant”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Jesus used the word in Matthew 25:26 – “You wicked and lazy servant!”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The Christian life requires constant diligence (1 Cor. 15:58; 2 Pet. 1:5-11)</a:t>
            </a:r>
          </a:p>
          <a:p>
            <a:pPr>
              <a:lnSpc>
                <a:spcPct val="95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3938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D56AB0-FACF-44C6-859B-31BE3D96B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Serving My Church Family (12:9-13</a:t>
            </a:r>
            <a:r>
              <a:rPr lang="en-US" sz="4000" dirty="0"/>
              <a:t>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75256E-10EB-43AD-A9BC-F2CBA0F87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2820112"/>
            <a:ext cx="11790348" cy="4037887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</a:pPr>
            <a:r>
              <a:rPr lang="en-US" dirty="0"/>
              <a:t>Being fervent in spirit (12:11)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The Greek word “</a:t>
            </a:r>
            <a:r>
              <a:rPr lang="en-US" dirty="0" err="1"/>
              <a:t>zeo</a:t>
            </a:r>
            <a:r>
              <a:rPr lang="en-US" dirty="0"/>
              <a:t>” means “to be hot, to boil over” – akin to English “zeal”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Present tense verb – “always on fire”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We need to boil over in our desire to help each other (1 Pet. 1:22; 4:8)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We need to boil over in our efforts to teach God’s Word (Acts 18:25)</a:t>
            </a:r>
          </a:p>
        </p:txBody>
      </p:sp>
    </p:spTree>
    <p:extLst>
      <p:ext uri="{BB962C8B-B14F-4D97-AF65-F5344CB8AC3E}">
        <p14:creationId xmlns:p14="http://schemas.microsoft.com/office/powerpoint/2010/main" val="36448913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D56AB0-FACF-44C6-859B-31BE3D96B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Serving My Church Family (12:9-13</a:t>
            </a:r>
            <a:r>
              <a:rPr lang="en-US" sz="4000" dirty="0"/>
              <a:t>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75256E-10EB-43AD-A9BC-F2CBA0F87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2820112"/>
            <a:ext cx="11790348" cy="4037887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</a:pPr>
            <a:r>
              <a:rPr lang="en-US" dirty="0"/>
              <a:t>Serving the Lord (12:11)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The Greek word means “to serve as a slave” – lit. “act as slaves”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Present tense verb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We are to constantly be acting as slaves toward each other in our joyful service 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As we serve each other, we serve the Lord (Col. 3:24; Matt. 25:31-46)</a:t>
            </a:r>
          </a:p>
        </p:txBody>
      </p:sp>
    </p:spTree>
    <p:extLst>
      <p:ext uri="{BB962C8B-B14F-4D97-AF65-F5344CB8AC3E}">
        <p14:creationId xmlns:p14="http://schemas.microsoft.com/office/powerpoint/2010/main" val="19183348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66773FFDC1284E88761548960764AD" ma:contentTypeVersion="10" ma:contentTypeDescription="Create a new document." ma:contentTypeScope="" ma:versionID="1f5aa6cc520a6e4210b5cc9fbdad40b2">
  <xsd:schema xmlns:xsd="http://www.w3.org/2001/XMLSchema" xmlns:xs="http://www.w3.org/2001/XMLSchema" xmlns:p="http://schemas.microsoft.com/office/2006/metadata/properties" xmlns:ns3="2490bb05-5057-4712-ad51-ff7aad21ee1c" targetNamespace="http://schemas.microsoft.com/office/2006/metadata/properties" ma:root="true" ma:fieldsID="058bd71593ec33069b34a06a1c819dae" ns3:_="">
    <xsd:import namespace="2490bb05-5057-4712-ad51-ff7aad21ee1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90bb05-5057-4712-ad51-ff7aad21ee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08C46F6-F80B-4F37-AF78-1CCBF702C6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490bb05-5057-4712-ad51-ff7aad21ee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6B95013-992E-49A9-88EA-06D4472B400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477967B-FCD5-44B3-B9CC-52D78FA02833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2490bb05-5057-4712-ad51-ff7aad21ee1c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3898</TotalTime>
  <Words>415</Words>
  <Application>Microsoft Office PowerPoint</Application>
  <PresentationFormat>Widescreen</PresentationFormat>
  <Paragraphs>33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Loving My Church Family (12:9-10)</vt:lpstr>
      <vt:lpstr>Serving My Church Family (12:9-13)</vt:lpstr>
      <vt:lpstr>Serving My Church Family (12:9-13)</vt:lpstr>
      <vt:lpstr>Serving My Church Family (12:9-13)</vt:lpstr>
      <vt:lpstr>Serving My Church Family (12:9-13)</vt:lpstr>
      <vt:lpstr>Serving My Church Family (12:9-13)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Operator</cp:lastModifiedBy>
  <cp:revision>37</cp:revision>
  <dcterms:created xsi:type="dcterms:W3CDTF">2020-07-10T23:12:33Z</dcterms:created>
  <dcterms:modified xsi:type="dcterms:W3CDTF">2020-08-23T15:18:33Z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0x0101001866773FFDC1284E88761548960764AD</vt:lpwstr>
  </property>
</Properties>
</file>