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1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A0000"/>
    <a:srgbClr val="2A0000"/>
    <a:srgbClr val="4C0000"/>
    <a:srgbClr val="5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3" autoAdjust="0"/>
    <p:restoredTop sz="94660"/>
  </p:normalViewPr>
  <p:slideViewPr>
    <p:cSldViewPr snapToGrid="0">
      <p:cViewPr varScale="1">
        <p:scale>
          <a:sx n="93" d="100"/>
          <a:sy n="93" d="100"/>
        </p:scale>
        <p:origin x="96" y="4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3A05C2-A3D9-4628-AA69-9B45F242BDC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44B2E97-AE9E-46E4-A10B-8EB49637A19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98B0A0-E03C-431E-A68C-E57169C86D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844997-8F15-4406-8B09-DAB232F42CB7}" type="datetimeFigureOut">
              <a:rPr lang="en-US" smtClean="0"/>
              <a:t>10/27/2019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231ACA-76EB-40BA-9AFA-25F03B6038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7C7993-5931-4377-80C0-A14586A6AF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261FB7-727D-43AD-8177-0593941ED336}" type="slidenum">
              <a:rPr lang="en-US" smtClean="0"/>
              <a:t>‹#›</a:t>
            </a:fld>
            <a:endParaRPr lang="en-US"/>
          </a:p>
        </p:txBody>
      </p:sp>
      <p:pic>
        <p:nvPicPr>
          <p:cNvPr id="10" name="Picture 9" descr="A picture containing man, sign, shirt&#10;&#10;Description automatically generated">
            <a:extLst>
              <a:ext uri="{FF2B5EF4-FFF2-40B4-BE49-F238E27FC236}">
                <a16:creationId xmlns:a16="http://schemas.microsoft.com/office/drawing/2014/main" id="{57D1E1DA-82FB-4C8D-8552-AFEFD078A67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97924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DD0A81-48D3-4CF7-9F27-01850AB926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A3C01C1-5370-4C88-8D1F-FA06EA83FCF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9CB6F20-DA2D-478F-84CC-83A2259FDA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120B76B-DCD6-42E6-B641-90163D1064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844997-8F15-4406-8B09-DAB232F42CB7}" type="datetimeFigureOut">
              <a:rPr lang="en-US" smtClean="0"/>
              <a:t>10/27/2019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2E00077-A18B-4E00-BC81-1C3DBB15A3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EF65F6B-A21A-4FFE-B9F9-B4CEA84C35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261FB7-727D-43AD-8177-0593941ED3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8213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321304-43E4-4A62-B7B8-5DE0F74938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5519BE8-05CD-4FBE-BA55-4939CA0C333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F2EA27-0AEC-43B2-8C3A-F538D81FC6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844997-8F15-4406-8B09-DAB232F42CB7}" type="datetimeFigureOut">
              <a:rPr lang="en-US" smtClean="0"/>
              <a:t>10/27/2019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0CAAAA-7C83-4778-A569-572174419E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0363FF-60D5-49C2-931B-A324961890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261FB7-727D-43AD-8177-0593941ED3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146426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061238D-0A78-4BA6-9C29-A382CEE5E59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2C99FDE-B911-4D3E-8880-EEAF081222C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E3D980-6121-4DF7-B973-271884F497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844997-8F15-4406-8B09-DAB232F42CB7}" type="datetimeFigureOut">
              <a:rPr lang="en-US" smtClean="0"/>
              <a:t>10/27/2019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796113-6DFF-43C1-926E-8094DD875A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2BD9FE-3001-4507-ABF9-E49A7DBB80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261FB7-727D-43AD-8177-0593941ED3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42397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picture containing text, photo, man, holding&#10;&#10;Description automatically generated">
            <a:extLst>
              <a:ext uri="{FF2B5EF4-FFF2-40B4-BE49-F238E27FC236}">
                <a16:creationId xmlns:a16="http://schemas.microsoft.com/office/drawing/2014/main" id="{2FE2705A-AFF1-4620-9D5B-110186374EB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8CB4717-8C16-483E-89FE-178B26C28D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278" y="1612811"/>
            <a:ext cx="11943461" cy="814195"/>
          </a:xfrm>
          <a:solidFill>
            <a:srgbClr val="3A0000"/>
          </a:solidFill>
          <a:effectLst>
            <a:softEdge rad="63500"/>
          </a:effectLst>
        </p:spPr>
        <p:txBody>
          <a:bodyPr/>
          <a:lstStyle>
            <a:lvl1pPr algn="ctr">
              <a:defRPr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42EAC5-B3E3-47DF-B1F8-F128F6AFF5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3107" y="2546647"/>
            <a:ext cx="11695632" cy="4311353"/>
          </a:xfrm>
        </p:spPr>
        <p:txBody>
          <a:bodyPr/>
          <a:lstStyle>
            <a:lvl1pPr>
              <a:defRPr b="1">
                <a:solidFill>
                  <a:schemeClr val="bg1"/>
                </a:solidFill>
                <a:effectLst>
                  <a:outerShdw blurRad="50800" dist="50800" dir="2700000" algn="ctr" rotWithShape="0">
                    <a:schemeClr val="tx1"/>
                  </a:outerShdw>
                </a:effectLst>
              </a:defRPr>
            </a:lvl1pPr>
            <a:lvl2pPr marL="573088" indent="-228600">
              <a:buFont typeface="Calibri" panose="020F0502020204030204" pitchFamily="34" charset="0"/>
              <a:buChar char="−"/>
              <a:defRPr b="1">
                <a:solidFill>
                  <a:schemeClr val="bg1"/>
                </a:solidFill>
                <a:effectLst>
                  <a:outerShdw blurRad="50800" dist="50800" dir="2700000" algn="ctr" rotWithShape="0">
                    <a:schemeClr val="tx1"/>
                  </a:outerShdw>
                </a:effectLst>
              </a:defRPr>
            </a:lvl2pPr>
            <a:lvl3pPr>
              <a:defRPr b="1">
                <a:solidFill>
                  <a:schemeClr val="bg1"/>
                </a:solidFill>
                <a:effectLst>
                  <a:outerShdw blurRad="50800" dist="50800" dir="2700000" algn="ctr" rotWithShape="0">
                    <a:schemeClr val="tx1"/>
                  </a:outerShdw>
                </a:effectLst>
              </a:defRPr>
            </a:lvl3pPr>
            <a:lvl4pPr>
              <a:defRPr b="1">
                <a:solidFill>
                  <a:schemeClr val="bg1"/>
                </a:solidFill>
                <a:effectLst>
                  <a:outerShdw blurRad="50800" dist="50800" dir="2700000" algn="ctr" rotWithShape="0">
                    <a:schemeClr val="tx1"/>
                  </a:outerShdw>
                </a:effectLst>
              </a:defRPr>
            </a:lvl4pPr>
            <a:lvl5pPr>
              <a:defRPr b="1">
                <a:solidFill>
                  <a:schemeClr val="bg1"/>
                </a:solidFill>
                <a:effectLst>
                  <a:outerShdw blurRad="50800" dist="50800" dir="2700000" algn="ctr" rotWithShape="0">
                    <a:schemeClr val="tx1"/>
                  </a:outerShdw>
                </a:effectLst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409630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picture containing text, photo, holding, man&#10;&#10;Description automatically generated">
            <a:extLst>
              <a:ext uri="{FF2B5EF4-FFF2-40B4-BE49-F238E27FC236}">
                <a16:creationId xmlns:a16="http://schemas.microsoft.com/office/drawing/2014/main" id="{09095C96-05E9-46FE-97A4-AABD63EC6EC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42EAC5-B3E3-47DF-B1F8-F128F6AFF5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3107" y="1726059"/>
            <a:ext cx="11695632" cy="5131942"/>
          </a:xfrm>
        </p:spPr>
        <p:txBody>
          <a:bodyPr/>
          <a:lstStyle>
            <a:lvl1pPr>
              <a:defRPr b="1">
                <a:solidFill>
                  <a:schemeClr val="bg1"/>
                </a:solidFill>
                <a:effectLst>
                  <a:outerShdw blurRad="50800" dist="50800" dir="2700000" algn="ctr" rotWithShape="0">
                    <a:schemeClr val="tx1"/>
                  </a:outerShdw>
                </a:effectLst>
              </a:defRPr>
            </a:lvl1pPr>
            <a:lvl2pPr marL="573088" indent="-228600">
              <a:buFont typeface="Calibri" panose="020F0502020204030204" pitchFamily="34" charset="0"/>
              <a:buChar char="−"/>
              <a:defRPr b="1">
                <a:solidFill>
                  <a:schemeClr val="bg1"/>
                </a:solidFill>
                <a:effectLst>
                  <a:outerShdw blurRad="50800" dist="50800" dir="2700000" algn="ctr" rotWithShape="0">
                    <a:schemeClr val="tx1"/>
                  </a:outerShdw>
                </a:effectLst>
              </a:defRPr>
            </a:lvl2pPr>
            <a:lvl3pPr>
              <a:defRPr b="1">
                <a:solidFill>
                  <a:schemeClr val="bg1"/>
                </a:solidFill>
                <a:effectLst>
                  <a:outerShdw blurRad="50800" dist="50800" dir="2700000" algn="ctr" rotWithShape="0">
                    <a:schemeClr val="tx1"/>
                  </a:outerShdw>
                </a:effectLst>
              </a:defRPr>
            </a:lvl3pPr>
            <a:lvl4pPr>
              <a:defRPr b="1">
                <a:solidFill>
                  <a:schemeClr val="bg1"/>
                </a:solidFill>
                <a:effectLst>
                  <a:outerShdw blurRad="50800" dist="50800" dir="2700000" algn="ctr" rotWithShape="0">
                    <a:schemeClr val="tx1"/>
                  </a:outerShdw>
                </a:effectLst>
              </a:defRPr>
            </a:lvl4pPr>
            <a:lvl5pPr>
              <a:defRPr b="1">
                <a:solidFill>
                  <a:schemeClr val="bg1"/>
                </a:solidFill>
                <a:effectLst>
                  <a:outerShdw blurRad="50800" dist="50800" dir="2700000" algn="ctr" rotWithShape="0">
                    <a:schemeClr val="tx1"/>
                  </a:outerShdw>
                </a:effectLst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303351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5AE9D7-B7A7-4386-B6AA-41F3865943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0D410C1-329D-4300-87E3-8812B58208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236A50-02B9-4727-B37D-8F0FF56F5A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844997-8F15-4406-8B09-DAB232F42CB7}" type="datetimeFigureOut">
              <a:rPr lang="en-US" smtClean="0"/>
              <a:t>10/27/2019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1306BE-D38D-4334-96D9-DE10D13BF8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B7000B-C84F-4425-90F3-4AC10B2A4B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261FB7-727D-43AD-8177-0593941ED3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43031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FF86A3-26A8-4C12-8924-3910C2FCAC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C830AA-FBAC-456B-A520-5CE377683EA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CCEAFC3-37DF-4A3C-887D-F83B43442F2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0B554EE-5D3D-449D-A952-B5E46A165E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844997-8F15-4406-8B09-DAB232F42CB7}" type="datetimeFigureOut">
              <a:rPr lang="en-US" smtClean="0"/>
              <a:t>10/27/2019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E1F2558-9D3D-45BF-A51A-534AB2D576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8481A8A-E55B-49D5-AF95-6A1E0BFDD8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261FB7-727D-43AD-8177-0593941ED3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53134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AFCEF6-260F-447B-8219-326F7895AF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E1693D2-BE25-49D8-9F3B-4910E04154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16AA665-A726-45BB-B3E3-BBEB19EF772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1D44B6B-7ED3-40BE-859B-BA889E2A433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348DC53-255C-46CD-8B50-5D0391E608F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CD4E297-0F89-420F-B2E1-3A93FB0E5B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844997-8F15-4406-8B09-DAB232F42CB7}" type="datetimeFigureOut">
              <a:rPr lang="en-US" smtClean="0"/>
              <a:t>10/27/2019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DE980C0-B5FB-47E9-82F6-6E55ECBBCC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3B4A06E-31C0-4D7E-960C-B76065109F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261FB7-727D-43AD-8177-0593941ED3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47235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700428-4738-418E-A725-16C365D148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F73ED06-14CE-4B7C-A92F-9F38FB5C94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844997-8F15-4406-8B09-DAB232F42CB7}" type="datetimeFigureOut">
              <a:rPr lang="en-US" smtClean="0"/>
              <a:t>10/27/2019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883C945-4A7E-4D45-A93B-75E42F3977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51EB5A0-726D-44B5-85ED-912C5D567F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261FB7-727D-43AD-8177-0593941ED3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15876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E47D931-3318-4C23-B4FF-E1076C8D4A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844997-8F15-4406-8B09-DAB232F42CB7}" type="datetimeFigureOut">
              <a:rPr lang="en-US" smtClean="0"/>
              <a:t>10/27/2019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B09F23D-C0DE-41EA-A9E3-B8A3C906CB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F18002D-C9E8-48BE-BF45-F52B61E49A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261FB7-727D-43AD-8177-0593941ED3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6690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9DE8A3-5E17-4393-96B1-2D7183B699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1B08E5-7560-4C7E-B83C-486BAEAFB5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6AC2B3C-64DF-4077-B2A9-C1A232E84D2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7B7B71B-E5D5-4345-B184-A35B728748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844997-8F15-4406-8B09-DAB232F42CB7}" type="datetimeFigureOut">
              <a:rPr lang="en-US" smtClean="0"/>
              <a:t>10/27/2019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7AF3E8A-7E76-4272-A528-8A1DBA80D2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5A9A837-B1BC-47C2-BC66-54682D736C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261FB7-727D-43AD-8177-0593941ED3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71852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C15C24E-030D-4F6B-A8A6-E959D1A1BF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1F5056E-B8C7-4224-81CC-7E69820B3B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166158-411E-4FE9-A016-66A9F98A6E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844997-8F15-4406-8B09-DAB232F42CB7}" type="datetimeFigureOut">
              <a:rPr lang="en-US" smtClean="0"/>
              <a:t>10/27/2019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09A910-35EC-4CE9-90DB-BFB4FFFF0DF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2BAA0E-C1A2-470E-9907-DE4D1B34528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261FB7-727D-43AD-8177-0593941ED3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14141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792073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4157C7-05C7-4C96-9375-C4C3702686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effectLst>
                  <a:outerShdw blurRad="50800" dist="50800" dir="2700000" algn="ctr" rotWithShape="0">
                    <a:schemeClr val="tx1"/>
                  </a:outerShdw>
                </a:effectLst>
              </a:rPr>
              <a:t>Judas’ COVETOUS Heart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21C85B-D9CD-41E4-B425-4ED4C884D3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Judas wanted and loved money (Matt. 26:15)</a:t>
            </a:r>
          </a:p>
          <a:p>
            <a:r>
              <a:rPr lang="en-US" dirty="0"/>
              <a:t>Jesus warned about money numerous times (Luke 12:15, 20)</a:t>
            </a:r>
          </a:p>
          <a:p>
            <a:r>
              <a:rPr lang="en-US" dirty="0"/>
              <a:t>Paul warned about the love of money—sounds like Judas (1 Tim. 6:9-10)</a:t>
            </a:r>
          </a:p>
          <a:p>
            <a:r>
              <a:rPr lang="en-US" dirty="0"/>
              <a:t>Judas’ heart was where his treasure was (Luke 12:34) </a:t>
            </a:r>
          </a:p>
        </p:txBody>
      </p:sp>
    </p:spTree>
    <p:extLst>
      <p:ext uri="{BB962C8B-B14F-4D97-AF65-F5344CB8AC3E}">
        <p14:creationId xmlns:p14="http://schemas.microsoft.com/office/powerpoint/2010/main" val="3421403076"/>
      </p:ext>
    </p:extLst>
  </p:cSld>
  <p:clrMapOvr>
    <a:masterClrMapping/>
  </p:clrMapOvr>
  <p:transition spd="slow">
    <p:cover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4157C7-05C7-4C96-9375-C4C3702686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effectLst>
                  <a:outerShdw blurRad="50800" dist="50800" dir="2700000" algn="ctr" rotWithShape="0">
                    <a:schemeClr val="tx1"/>
                  </a:outerShdw>
                </a:effectLst>
              </a:rPr>
              <a:t>Peter’s COURAGEOUS Heart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21C85B-D9CD-41E4-B425-4ED4C884D3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3107" y="2546647"/>
            <a:ext cx="11576286" cy="4311353"/>
          </a:xfrm>
        </p:spPr>
        <p:txBody>
          <a:bodyPr>
            <a:normAutofit/>
          </a:bodyPr>
          <a:lstStyle/>
          <a:p>
            <a:r>
              <a:rPr lang="en-US" sz="2600" dirty="0"/>
              <a:t>Peter stood firm with Christ when other disciples turned away (John 6:66-68)</a:t>
            </a:r>
          </a:p>
          <a:p>
            <a:r>
              <a:rPr lang="en-US" sz="2600" dirty="0"/>
              <a:t>Peter may have voiced with Thomas of “dying with Christ” (John 11:8-16)</a:t>
            </a:r>
          </a:p>
          <a:p>
            <a:r>
              <a:rPr lang="en-US" sz="2600" dirty="0"/>
              <a:t>Peter had announced his own willingness to die with the Lord (Matt. 26:35)</a:t>
            </a:r>
          </a:p>
          <a:p>
            <a:r>
              <a:rPr lang="en-US" sz="2600" dirty="0"/>
              <a:t>Peter and the disciples were not armed for battle, but they were ready to fight (Luke 22:35-38)</a:t>
            </a:r>
          </a:p>
          <a:p>
            <a:r>
              <a:rPr lang="en-US" sz="2600" dirty="0"/>
              <a:t>While the other disciples asked permission to strike, Peter was already in action (Luke 22:49-50)</a:t>
            </a:r>
          </a:p>
          <a:p>
            <a:r>
              <a:rPr lang="en-US" sz="2600" dirty="0"/>
              <a:t>Peter probably thought he was saving Jesus, but Jesus was saving Peter </a:t>
            </a:r>
            <a:br>
              <a:rPr lang="en-US" sz="2600" dirty="0"/>
            </a:br>
            <a:r>
              <a:rPr lang="en-US" sz="2600" dirty="0"/>
              <a:t>(Matt. 26:52)</a:t>
            </a:r>
          </a:p>
        </p:txBody>
      </p:sp>
    </p:spTree>
    <p:extLst>
      <p:ext uri="{BB962C8B-B14F-4D97-AF65-F5344CB8AC3E}">
        <p14:creationId xmlns:p14="http://schemas.microsoft.com/office/powerpoint/2010/main" val="22441609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4157C7-05C7-4C96-9375-C4C3702686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effectLst>
                  <a:outerShdw blurRad="50800" dist="50800" dir="2700000" algn="ctr" rotWithShape="0">
                    <a:schemeClr val="tx1"/>
                  </a:outerShdw>
                </a:effectLst>
              </a:rPr>
              <a:t>Jesus’ COMPASSIONATE Heart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21C85B-D9CD-41E4-B425-4ED4C884D3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3107" y="2546647"/>
            <a:ext cx="11545464" cy="4311353"/>
          </a:xfrm>
        </p:spPr>
        <p:txBody>
          <a:bodyPr>
            <a:normAutofit/>
          </a:bodyPr>
          <a:lstStyle/>
          <a:p>
            <a:r>
              <a:rPr lang="en-US" dirty="0"/>
              <a:t>Jesus was compassionate toward Judas (John 13:5; Heb. 2:9; Matt. 26:50)</a:t>
            </a:r>
          </a:p>
          <a:p>
            <a:r>
              <a:rPr lang="en-US" dirty="0"/>
              <a:t>Jesus was compassionate toward His disciples (John 18:8; Mark 14:50</a:t>
            </a:r>
          </a:p>
          <a:p>
            <a:r>
              <a:rPr lang="en-US" dirty="0"/>
              <a:t>Jesus was compassionate toward </a:t>
            </a:r>
            <a:r>
              <a:rPr lang="en-US" dirty="0" err="1"/>
              <a:t>Malchus</a:t>
            </a:r>
            <a:r>
              <a:rPr lang="en-US" dirty="0"/>
              <a:t> (Matt. 26:50; 5:39, 44; Heb. 2:9; 1 Tim. 2:4; 2 Pet. 3:9)</a:t>
            </a:r>
          </a:p>
          <a:p>
            <a:r>
              <a:rPr lang="en-US" dirty="0"/>
              <a:t>Jesus was compassionate toward us and all mankind (Luke 22:51; </a:t>
            </a:r>
            <a:br>
              <a:rPr lang="en-US" dirty="0"/>
            </a:br>
            <a:r>
              <a:rPr lang="en-US" dirty="0"/>
              <a:t>Matt. 26:54, 56; John 18:11)</a:t>
            </a:r>
          </a:p>
        </p:txBody>
      </p:sp>
    </p:spTree>
    <p:extLst>
      <p:ext uri="{BB962C8B-B14F-4D97-AF65-F5344CB8AC3E}">
        <p14:creationId xmlns:p14="http://schemas.microsoft.com/office/powerpoint/2010/main" val="22758692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4157C7-05C7-4C96-9375-C4C3702686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effectLst>
                  <a:outerShdw blurRad="50800" dist="50800" dir="2700000" algn="ctr" rotWithShape="0">
                    <a:schemeClr val="tx1"/>
                  </a:outerShdw>
                </a:effectLst>
              </a:rPr>
              <a:t>Malchus</a:t>
            </a:r>
            <a:r>
              <a:rPr lang="en-US" dirty="0">
                <a:effectLst>
                  <a:outerShdw blurRad="50800" dist="50800" dir="2700000" algn="ctr" rotWithShape="0">
                    <a:schemeClr val="tx1"/>
                  </a:outerShdw>
                </a:effectLst>
              </a:rPr>
              <a:t>’ CALLOUS Heart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21C85B-D9CD-41E4-B425-4ED4C884D3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3106" y="2546647"/>
            <a:ext cx="11798893" cy="4311353"/>
          </a:xfrm>
        </p:spPr>
        <p:txBody>
          <a:bodyPr>
            <a:normAutofit fontScale="92500" lnSpcReduction="20000"/>
          </a:bodyPr>
          <a:lstStyle/>
          <a:p>
            <a:r>
              <a:rPr lang="en-US" dirty="0" err="1"/>
              <a:t>Malchus</a:t>
            </a:r>
            <a:r>
              <a:rPr lang="en-US" dirty="0"/>
              <a:t> went to the Garden with a band of soldiers to arrest a heinous criminal</a:t>
            </a:r>
          </a:p>
          <a:p>
            <a:r>
              <a:rPr lang="en-US" dirty="0" err="1"/>
              <a:t>Malchus</a:t>
            </a:r>
            <a:r>
              <a:rPr lang="en-US" dirty="0"/>
              <a:t> had, no doubt, heard Jesus was doing miracles (John 11:47-48; 12:9)</a:t>
            </a:r>
          </a:p>
          <a:p>
            <a:r>
              <a:rPr lang="en-US" dirty="0" err="1"/>
              <a:t>Malchus</a:t>
            </a:r>
            <a:r>
              <a:rPr lang="en-US" dirty="0"/>
              <a:t> saw Jesus greeting them and not running away (John 18:4)</a:t>
            </a:r>
          </a:p>
          <a:p>
            <a:r>
              <a:rPr lang="en-US" dirty="0" err="1"/>
              <a:t>Malchus</a:t>
            </a:r>
            <a:r>
              <a:rPr lang="en-US" dirty="0"/>
              <a:t> saw Jesus telling the truth and not lying/deceiving (John 18:5)</a:t>
            </a:r>
          </a:p>
          <a:p>
            <a:r>
              <a:rPr lang="en-US" dirty="0" err="1"/>
              <a:t>Malchus</a:t>
            </a:r>
            <a:r>
              <a:rPr lang="en-US" dirty="0"/>
              <a:t> fell to the ground when He heard Jesus’ affirmation (John 18:6)</a:t>
            </a:r>
          </a:p>
          <a:p>
            <a:r>
              <a:rPr lang="en-US" dirty="0" err="1"/>
              <a:t>Malchus</a:t>
            </a:r>
            <a:r>
              <a:rPr lang="en-US" dirty="0"/>
              <a:t> heard Jesus protecting His disciples from harm (John 18:8)</a:t>
            </a:r>
          </a:p>
          <a:p>
            <a:r>
              <a:rPr lang="en-US" dirty="0" err="1"/>
              <a:t>Malchus</a:t>
            </a:r>
            <a:r>
              <a:rPr lang="en-US" dirty="0"/>
              <a:t> had his ear cut off, then likely grabbed his bleeding head (John 18:10)</a:t>
            </a:r>
          </a:p>
          <a:p>
            <a:r>
              <a:rPr lang="en-US" dirty="0" err="1"/>
              <a:t>Malchus</a:t>
            </a:r>
            <a:r>
              <a:rPr lang="en-US" dirty="0"/>
              <a:t> saw his cohorts release Jesus to “touch his ear and heal him” (Luke 22:51)</a:t>
            </a:r>
          </a:p>
          <a:p>
            <a:r>
              <a:rPr lang="en-US" dirty="0" err="1"/>
              <a:t>Malchus</a:t>
            </a:r>
            <a:r>
              <a:rPr lang="en-US" dirty="0"/>
              <a:t> heard Jesus rebuke Peter and tell him to put away his sword (John 18:11)</a:t>
            </a:r>
          </a:p>
          <a:p>
            <a:r>
              <a:rPr lang="en-US" dirty="0"/>
              <a:t>Still, </a:t>
            </a:r>
            <a:r>
              <a:rPr lang="en-US" dirty="0" err="1"/>
              <a:t>Malchus</a:t>
            </a:r>
            <a:r>
              <a:rPr lang="en-US" dirty="0"/>
              <a:t> led Jesus away to crucify Him </a:t>
            </a:r>
          </a:p>
        </p:txBody>
      </p:sp>
    </p:spTree>
    <p:extLst>
      <p:ext uri="{BB962C8B-B14F-4D97-AF65-F5344CB8AC3E}">
        <p14:creationId xmlns:p14="http://schemas.microsoft.com/office/powerpoint/2010/main" val="33247424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4157C7-05C7-4C96-9375-C4C3702686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effectLst>
                  <a:outerShdw blurRad="50800" dist="50800" dir="2700000" algn="ctr" rotWithShape="0">
                    <a:schemeClr val="tx1"/>
                  </a:outerShdw>
                </a:effectLst>
              </a:rPr>
              <a:t>What Kind of Heart Do YOU Have?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21C85B-D9CD-41E4-B425-4ED4C884D3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2546647"/>
            <a:ext cx="12192000" cy="4311353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25000"/>
              </a:lnSpc>
              <a:buNone/>
            </a:pPr>
            <a:r>
              <a:rPr lang="en-US" sz="4000" dirty="0"/>
              <a:t>One like Judas’ COVETOUS heart?</a:t>
            </a:r>
          </a:p>
          <a:p>
            <a:pPr marL="0" indent="0" algn="ctr">
              <a:lnSpc>
                <a:spcPct val="125000"/>
              </a:lnSpc>
              <a:buNone/>
            </a:pPr>
            <a:r>
              <a:rPr lang="en-US" sz="4000" dirty="0"/>
              <a:t>One like Peter’s COURAGEOUS heart?</a:t>
            </a:r>
          </a:p>
          <a:p>
            <a:pPr marL="0" indent="0" algn="ctr">
              <a:lnSpc>
                <a:spcPct val="125000"/>
              </a:lnSpc>
              <a:buNone/>
            </a:pPr>
            <a:r>
              <a:rPr lang="en-US" sz="4000" dirty="0"/>
              <a:t>One like Jesus’ COMPASSIONATE heart?</a:t>
            </a:r>
          </a:p>
          <a:p>
            <a:pPr marL="0" indent="0" algn="ctr">
              <a:lnSpc>
                <a:spcPct val="125000"/>
              </a:lnSpc>
              <a:buNone/>
            </a:pPr>
            <a:r>
              <a:rPr lang="en-US" sz="4000" dirty="0"/>
              <a:t>One like </a:t>
            </a:r>
            <a:r>
              <a:rPr lang="en-US" sz="4000" dirty="0" err="1"/>
              <a:t>Malchus</a:t>
            </a:r>
            <a:r>
              <a:rPr lang="en-US" sz="4000" dirty="0"/>
              <a:t>’ CALLOUS heart?</a:t>
            </a:r>
          </a:p>
        </p:txBody>
      </p:sp>
    </p:spTree>
    <p:extLst>
      <p:ext uri="{BB962C8B-B14F-4D97-AF65-F5344CB8AC3E}">
        <p14:creationId xmlns:p14="http://schemas.microsoft.com/office/powerpoint/2010/main" val="19897903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21C85B-D9CD-41E4-B425-4ED4C884D3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71945" y="1726059"/>
            <a:ext cx="10516793" cy="5131942"/>
          </a:xfrm>
        </p:spPr>
        <p:txBody>
          <a:bodyPr>
            <a:normAutofit/>
          </a:bodyPr>
          <a:lstStyle/>
          <a:p>
            <a:pPr marL="347663" indent="-347663">
              <a:lnSpc>
                <a:spcPct val="100000"/>
              </a:lnSpc>
            </a:pPr>
            <a:r>
              <a:rPr lang="en-US" sz="3200" dirty="0"/>
              <a:t>Believe Jesus is God’s Son – John 8:24</a:t>
            </a:r>
          </a:p>
          <a:p>
            <a:pPr marL="347663" indent="-347663">
              <a:lnSpc>
                <a:spcPct val="100000"/>
              </a:lnSpc>
            </a:pPr>
            <a:r>
              <a:rPr lang="en-US" sz="3200" dirty="0"/>
              <a:t>Repent of your sins and turn to God – Acts 3:19</a:t>
            </a:r>
          </a:p>
          <a:p>
            <a:pPr marL="347663" indent="-347663">
              <a:lnSpc>
                <a:spcPct val="100000"/>
              </a:lnSpc>
            </a:pPr>
            <a:r>
              <a:rPr lang="en-US" sz="3200" dirty="0"/>
              <a:t>Confess your faith in Jesus Christ – Romans 10:9</a:t>
            </a:r>
          </a:p>
          <a:p>
            <a:pPr marL="347663" indent="-347663">
              <a:lnSpc>
                <a:spcPct val="100000"/>
              </a:lnSpc>
            </a:pPr>
            <a:r>
              <a:rPr lang="en-US" sz="3200" dirty="0"/>
              <a:t>Be immersed into Christ – Mark 16:16</a:t>
            </a:r>
          </a:p>
          <a:p>
            <a:pPr marL="914400" lvl="1" indent="-341313">
              <a:lnSpc>
                <a:spcPct val="100000"/>
              </a:lnSpc>
            </a:pPr>
            <a:r>
              <a:rPr lang="en-US" sz="2800" dirty="0"/>
              <a:t>God will forgive all of your sins – Acts 2:38</a:t>
            </a:r>
          </a:p>
          <a:p>
            <a:pPr marL="914400" lvl="1" indent="-341313">
              <a:lnSpc>
                <a:spcPct val="100000"/>
              </a:lnSpc>
            </a:pPr>
            <a:r>
              <a:rPr lang="en-US" sz="2800" dirty="0"/>
              <a:t>God will add you to His church – Acts 2:47</a:t>
            </a:r>
          </a:p>
          <a:p>
            <a:pPr marL="914400" lvl="1" indent="-341313">
              <a:lnSpc>
                <a:spcPct val="100000"/>
              </a:lnSpc>
            </a:pPr>
            <a:r>
              <a:rPr lang="en-US" sz="2800" dirty="0"/>
              <a:t>God will register you in heaven – Hebrews 12:23</a:t>
            </a:r>
          </a:p>
          <a:p>
            <a:pPr marL="339725" indent="-339725">
              <a:lnSpc>
                <a:spcPct val="100000"/>
              </a:lnSpc>
            </a:pPr>
            <a:r>
              <a:rPr lang="en-US" sz="3200" dirty="0"/>
              <a:t>Follow Him faithfully each day – Matthew 7:21</a:t>
            </a:r>
          </a:p>
        </p:txBody>
      </p:sp>
    </p:spTree>
    <p:extLst>
      <p:ext uri="{BB962C8B-B14F-4D97-AF65-F5344CB8AC3E}">
        <p14:creationId xmlns:p14="http://schemas.microsoft.com/office/powerpoint/2010/main" val="378687577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762</TotalTime>
  <Words>488</Words>
  <Application>Microsoft Office PowerPoint</Application>
  <PresentationFormat>Widescreen</PresentationFormat>
  <Paragraphs>41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Theme</vt:lpstr>
      <vt:lpstr>PowerPoint Presentation</vt:lpstr>
      <vt:lpstr>Judas’ COVETOUS Heart</vt:lpstr>
      <vt:lpstr>Peter’s COURAGEOUS Heart</vt:lpstr>
      <vt:lpstr>Jesus’ COMPASSIONATE Heart</vt:lpstr>
      <vt:lpstr>Malchus’ CALLOUS Heart</vt:lpstr>
      <vt:lpstr>What Kind of Heart Do YOU Have?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David Sproule</dc:creator>
  <cp:lastModifiedBy>David Sproule</cp:lastModifiedBy>
  <cp:revision>11</cp:revision>
  <dcterms:created xsi:type="dcterms:W3CDTF">2019-10-27T00:53:13Z</dcterms:created>
  <dcterms:modified xsi:type="dcterms:W3CDTF">2019-10-27T20:33:14Z</dcterms:modified>
</cp:coreProperties>
</file>