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handoutMasterIdLst>
    <p:handoutMasterId r:id="rId10"/>
  </p:handoutMasterIdLst>
  <p:sldIdLst>
    <p:sldId id="256" r:id="rId2"/>
    <p:sldId id="378" r:id="rId3"/>
    <p:sldId id="542" r:id="rId4"/>
    <p:sldId id="554" r:id="rId5"/>
    <p:sldId id="561" r:id="rId6"/>
    <p:sldId id="563" r:id="rId7"/>
    <p:sldId id="527" r:id="rId8"/>
    <p:sldId id="519" r:id="rId9"/>
  </p:sldIdLst>
  <p:sldSz cx="9144000" cy="6858000" type="screen4x3"/>
  <p:notesSz cx="7102475" cy="93884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2293A"/>
    <a:srgbClr val="019FC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 showGuides="1">
      <p:cViewPr varScale="1">
        <p:scale>
          <a:sx n="110" d="100"/>
          <a:sy n="110" d="100"/>
        </p:scale>
        <p:origin x="1602" y="108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86" d="100"/>
          <a:sy n="86" d="100"/>
        </p:scale>
        <p:origin x="2928" y="7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3077739" cy="471055"/>
          </a:xfrm>
          <a:prstGeom prst="rect">
            <a:avLst/>
          </a:prstGeom>
        </p:spPr>
        <p:txBody>
          <a:bodyPr vert="horz" lIns="94220" tIns="47111" rIns="94220" bIns="47111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023094" y="1"/>
            <a:ext cx="3077739" cy="471055"/>
          </a:xfrm>
          <a:prstGeom prst="rect">
            <a:avLst/>
          </a:prstGeom>
        </p:spPr>
        <p:txBody>
          <a:bodyPr vert="horz" lIns="94220" tIns="47111" rIns="94220" bIns="47111" rtlCol="0"/>
          <a:lstStyle>
            <a:lvl1pPr algn="r">
              <a:defRPr sz="1200"/>
            </a:lvl1pPr>
          </a:lstStyle>
          <a:p>
            <a:fld id="{9E134A58-ECA1-4E7C-8010-A6B5A1E88A70}" type="datetimeFigureOut">
              <a:rPr lang="en-US" smtClean="0"/>
              <a:t>11/26/2018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917424"/>
            <a:ext cx="3077739" cy="471054"/>
          </a:xfrm>
          <a:prstGeom prst="rect">
            <a:avLst/>
          </a:prstGeom>
        </p:spPr>
        <p:txBody>
          <a:bodyPr vert="horz" lIns="94220" tIns="47111" rIns="94220" bIns="47111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023094" y="8917424"/>
            <a:ext cx="3077739" cy="471054"/>
          </a:xfrm>
          <a:prstGeom prst="rect">
            <a:avLst/>
          </a:prstGeom>
        </p:spPr>
        <p:txBody>
          <a:bodyPr vert="horz" lIns="94220" tIns="47111" rIns="94220" bIns="47111" rtlCol="0" anchor="b"/>
          <a:lstStyle>
            <a:lvl1pPr algn="r">
              <a:defRPr sz="1200"/>
            </a:lvl1pPr>
          </a:lstStyle>
          <a:p>
            <a:fld id="{84291F81-960C-4E6D-8DB4-C6425D6613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574283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2B947D-3D4B-4A87-9995-54639703B3B8}" type="datetimeFigureOut">
              <a:rPr lang="en-US" smtClean="0"/>
              <a:t>11/26/2018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888F1F-5AD9-435B-BED9-B105C4404579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 userDrawn="1"/>
        </p:nvSpPr>
        <p:spPr>
          <a:xfrm>
            <a:off x="211667" y="228600"/>
            <a:ext cx="8720666" cy="6417733"/>
          </a:xfrm>
          <a:prstGeom prst="rect">
            <a:avLst/>
          </a:prstGeom>
          <a:solidFill>
            <a:srgbClr val="02293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82239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2B947D-3D4B-4A87-9995-54639703B3B8}" type="datetimeFigureOut">
              <a:rPr lang="en-US" smtClean="0"/>
              <a:t>11/26/2018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888F1F-5AD9-435B-BED9-B105C44045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69475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2B947D-3D4B-4A87-9995-54639703B3B8}" type="datetimeFigureOut">
              <a:rPr lang="en-US" smtClean="0"/>
              <a:t>11/26/2018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888F1F-5AD9-435B-BED9-B105C44045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28455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2B947D-3D4B-4A87-9995-54639703B3B8}" type="datetimeFigureOut">
              <a:rPr lang="en-US" smtClean="0"/>
              <a:t>11/26/2018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888F1F-5AD9-435B-BED9-B105C44045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38281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2B947D-3D4B-4A87-9995-54639703B3B8}" type="datetimeFigureOut">
              <a:rPr lang="en-US" smtClean="0"/>
              <a:t>11/26/2018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888F1F-5AD9-435B-BED9-B105C44045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95053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2B947D-3D4B-4A87-9995-54639703B3B8}" type="datetimeFigureOut">
              <a:rPr lang="en-US" smtClean="0"/>
              <a:t>11/26/2018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888F1F-5AD9-435B-BED9-B105C44045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48166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2B947D-3D4B-4A87-9995-54639703B3B8}" type="datetimeFigureOut">
              <a:rPr lang="en-US" smtClean="0"/>
              <a:t>11/26/2018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888F1F-5AD9-435B-BED9-B105C44045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30678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2B947D-3D4B-4A87-9995-54639703B3B8}" type="datetimeFigureOut">
              <a:rPr lang="en-US" smtClean="0"/>
              <a:t>11/26/2018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888F1F-5AD9-435B-BED9-B105C44045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36944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2B947D-3D4B-4A87-9995-54639703B3B8}" type="datetimeFigureOut">
              <a:rPr lang="en-US" smtClean="0"/>
              <a:t>11/26/2018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888F1F-5AD9-435B-BED9-B105C44045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88885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2B947D-3D4B-4A87-9995-54639703B3B8}" type="datetimeFigureOut">
              <a:rPr lang="en-US" smtClean="0"/>
              <a:t>11/26/2018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888F1F-5AD9-435B-BED9-B105C44045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11148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2B947D-3D4B-4A87-9995-54639703B3B8}" type="datetimeFigureOut">
              <a:rPr lang="en-US" smtClean="0"/>
              <a:t>11/26/2018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888F1F-5AD9-435B-BED9-B105C44045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40505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2B947D-3D4B-4A87-9995-54639703B3B8}" type="datetimeFigureOut">
              <a:rPr lang="en-US" smtClean="0"/>
              <a:t>11/26/2018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888F1F-5AD9-435B-BED9-B105C44045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68792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19FC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2834" y="1440874"/>
            <a:ext cx="8638331" cy="1700260"/>
          </a:xfrm>
        </p:spPr>
        <p:txBody>
          <a:bodyPr anchor="b">
            <a:noAutofit/>
          </a:bodyPr>
          <a:lstStyle/>
          <a:p>
            <a:pPr>
              <a:lnSpc>
                <a:spcPct val="100000"/>
              </a:lnSpc>
            </a:pPr>
            <a:r>
              <a:rPr lang="en-US" sz="4800" b="1" dirty="0">
                <a:solidFill>
                  <a:schemeClr val="bg1"/>
                </a:solidFill>
                <a:latin typeface="Lucida Calligraphy" panose="03010101010101010101" pitchFamily="66" charset="0"/>
              </a:rPr>
              <a:t>Things I Wish I Had Known As a Teen</a:t>
            </a:r>
            <a:endParaRPr lang="en-US" sz="4400" b="1" dirty="0">
              <a:solidFill>
                <a:schemeClr val="bg1"/>
              </a:solidFill>
              <a:latin typeface="Lucida Calligraphy" panose="03010101010101010101" pitchFamily="66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34433" y="4081704"/>
            <a:ext cx="8475133" cy="2429932"/>
          </a:xfrm>
        </p:spPr>
        <p:txBody>
          <a:bodyPr anchor="t">
            <a:normAutofit/>
          </a:bodyPr>
          <a:lstStyle/>
          <a:p>
            <a:r>
              <a:rPr lang="en-US" sz="3600" b="1" dirty="0">
                <a:solidFill>
                  <a:schemeClr val="bg1"/>
                </a:solidFill>
              </a:rPr>
              <a:t>2 Timothy 3:14-17</a:t>
            </a:r>
          </a:p>
        </p:txBody>
      </p:sp>
      <p:cxnSp>
        <p:nvCxnSpPr>
          <p:cNvPr id="6" name="Straight Connector 5"/>
          <p:cNvCxnSpPr>
            <a:cxnSpLocks/>
          </p:cNvCxnSpPr>
          <p:nvPr/>
        </p:nvCxnSpPr>
        <p:spPr>
          <a:xfrm flipV="1">
            <a:off x="415636" y="3606801"/>
            <a:ext cx="8317730" cy="32326"/>
          </a:xfrm>
          <a:prstGeom prst="line">
            <a:avLst/>
          </a:prstGeom>
          <a:ln w="25400" cap="sq">
            <a:solidFill>
              <a:schemeClr val="bg1"/>
            </a:solidFill>
            <a:miter lim="800000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213221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23273" y="720436"/>
            <a:ext cx="8486293" cy="5847418"/>
          </a:xfrm>
        </p:spPr>
        <p:txBody>
          <a:bodyPr anchor="t">
            <a:noAutofit/>
          </a:bodyPr>
          <a:lstStyle/>
          <a:p>
            <a:pPr algn="just"/>
            <a:r>
              <a:rPr lang="en-US" b="1" dirty="0">
                <a:solidFill>
                  <a:schemeClr val="bg1"/>
                </a:solidFill>
              </a:rPr>
              <a:t>   14  But you must continue in the things which you have learned and been assured of, knowing from whom you have learned them, </a:t>
            </a:r>
          </a:p>
          <a:p>
            <a:pPr algn="just"/>
            <a:r>
              <a:rPr lang="en-US" b="1" dirty="0">
                <a:solidFill>
                  <a:schemeClr val="bg1"/>
                </a:solidFill>
              </a:rPr>
              <a:t>  15  and that from childhood you have known the Holy Scriptures, which are able to make you wise for salvation through faith which is in Christ Jesus. </a:t>
            </a:r>
          </a:p>
          <a:p>
            <a:pPr algn="just"/>
            <a:r>
              <a:rPr lang="en-US" b="1" dirty="0">
                <a:solidFill>
                  <a:schemeClr val="bg1"/>
                </a:solidFill>
              </a:rPr>
              <a:t>  16  All Scripture is given by inspiration of God, and is profitable for doctrine, for reproof, for correction, for instruction in righteousness, </a:t>
            </a:r>
          </a:p>
          <a:p>
            <a:pPr algn="just"/>
            <a:r>
              <a:rPr lang="en-US" b="1" dirty="0">
                <a:solidFill>
                  <a:schemeClr val="bg1"/>
                </a:solidFill>
              </a:rPr>
              <a:t>  17  that the man of God may be complete, thoroughly equipped for every good work. </a:t>
            </a:r>
          </a:p>
          <a:p>
            <a:pPr algn="just"/>
            <a:r>
              <a:rPr lang="en-US" sz="2300" b="1" dirty="0">
                <a:solidFill>
                  <a:schemeClr val="bg1"/>
                </a:solidFill>
              </a:rPr>
              <a:t>					2 Tim. 3:14-17</a:t>
            </a:r>
          </a:p>
        </p:txBody>
      </p:sp>
    </p:spTree>
    <p:extLst>
      <p:ext uri="{BB962C8B-B14F-4D97-AF65-F5344CB8AC3E}">
        <p14:creationId xmlns:p14="http://schemas.microsoft.com/office/powerpoint/2010/main" val="20689697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19FC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E186396E-5AAC-4328-BFBC-864B4020A558}"/>
              </a:ext>
            </a:extLst>
          </p:cNvPr>
          <p:cNvSpPr txBox="1"/>
          <p:nvPr/>
        </p:nvSpPr>
        <p:spPr>
          <a:xfrm>
            <a:off x="342900" y="316522"/>
            <a:ext cx="8472202" cy="55168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500" b="1" dirty="0">
                <a:solidFill>
                  <a:srgbClr val="FFFF00"/>
                </a:solidFill>
                <a:latin typeface="Lucida Calligraphy" panose="03010101010101010101" pitchFamily="66" charset="0"/>
              </a:rPr>
              <a:t>There are Times to Easily Learn</a:t>
            </a:r>
          </a:p>
          <a:p>
            <a:pPr marL="742950" lvl="1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b="1" dirty="0">
                <a:solidFill>
                  <a:schemeClr val="bg1"/>
                </a:solidFill>
              </a:rPr>
              <a:t>Language—Infant easily are bilingual </a:t>
            </a:r>
          </a:p>
          <a:p>
            <a:pPr marL="742950" lvl="1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b="1" dirty="0">
                <a:solidFill>
                  <a:schemeClr val="bg1"/>
                </a:solidFill>
              </a:rPr>
              <a:t>Riding a bicycle—Not as an adult</a:t>
            </a:r>
          </a:p>
          <a:p>
            <a:pPr marL="742950" lvl="1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b="1" dirty="0">
                <a:solidFill>
                  <a:schemeClr val="bg1"/>
                </a:solidFill>
              </a:rPr>
              <a:t>Olympics gymnastics</a:t>
            </a:r>
          </a:p>
          <a:p>
            <a:pPr marL="742950" lvl="1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b="1" dirty="0">
                <a:solidFill>
                  <a:schemeClr val="bg1"/>
                </a:solidFill>
              </a:rPr>
              <a:t>Changing a tire; mowing the grass, etc.</a:t>
            </a:r>
          </a:p>
          <a:p>
            <a:pPr marL="742950" lvl="1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b="1" dirty="0">
                <a:solidFill>
                  <a:schemeClr val="bg1"/>
                </a:solidFill>
              </a:rPr>
              <a:t>Fundamentals of the Bible—MILK &amp; meat—Heb. 5</a:t>
            </a:r>
          </a:p>
          <a:p>
            <a:pPr marL="742950" lvl="1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b="1" dirty="0">
                <a:solidFill>
                  <a:schemeClr val="bg1"/>
                </a:solidFill>
              </a:rPr>
              <a:t>Greater, deeper truths—milk &amp; MEAT—Heb. 5</a:t>
            </a:r>
            <a:endParaRPr lang="en-US" sz="2300" b="1" dirty="0">
              <a:solidFill>
                <a:schemeClr val="bg1"/>
              </a:solidFill>
            </a:endParaRPr>
          </a:p>
          <a:p>
            <a:pPr algn="ctr">
              <a:spcAft>
                <a:spcPts val="600"/>
              </a:spcAft>
            </a:pPr>
            <a:endParaRPr lang="en-US" sz="2800" b="1" i="1" dirty="0">
              <a:solidFill>
                <a:schemeClr val="bg1"/>
              </a:solidFill>
            </a:endParaRPr>
          </a:p>
          <a:p>
            <a:pPr algn="ctr">
              <a:spcAft>
                <a:spcPts val="600"/>
              </a:spcAft>
            </a:pPr>
            <a:r>
              <a:rPr lang="en-US" sz="3200" b="1" i="1" dirty="0">
                <a:solidFill>
                  <a:schemeClr val="bg1"/>
                </a:solidFill>
              </a:rPr>
              <a:t>Today’s Lesson: Things I Wish I Had Known</a:t>
            </a:r>
          </a:p>
          <a:p>
            <a:pPr algn="ctr">
              <a:spcAft>
                <a:spcPts val="600"/>
              </a:spcAft>
            </a:pPr>
            <a:r>
              <a:rPr lang="en-US" sz="3200" b="1" i="1" dirty="0">
                <a:solidFill>
                  <a:schemeClr val="bg1"/>
                </a:solidFill>
              </a:rPr>
              <a:t>As a Teen</a:t>
            </a:r>
          </a:p>
        </p:txBody>
      </p:sp>
    </p:spTree>
    <p:extLst>
      <p:ext uri="{BB962C8B-B14F-4D97-AF65-F5344CB8AC3E}">
        <p14:creationId xmlns:p14="http://schemas.microsoft.com/office/powerpoint/2010/main" val="28144037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19FC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E186396E-5AAC-4328-BFBC-864B4020A558}"/>
              </a:ext>
            </a:extLst>
          </p:cNvPr>
          <p:cNvSpPr txBox="1"/>
          <p:nvPr/>
        </p:nvSpPr>
        <p:spPr>
          <a:xfrm>
            <a:off x="342900" y="316522"/>
            <a:ext cx="8472202" cy="6404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500" b="1" dirty="0">
                <a:solidFill>
                  <a:srgbClr val="FFFF00"/>
                </a:solidFill>
                <a:latin typeface="Lucida Calligraphy" panose="03010101010101010101" pitchFamily="66" charset="0"/>
              </a:rPr>
              <a:t>Truths I Wish I Had Known . . .</a:t>
            </a:r>
          </a:p>
          <a:p>
            <a:pPr marL="742950" lvl="1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b="1" dirty="0">
                <a:solidFill>
                  <a:srgbClr val="FFFF00"/>
                </a:solidFill>
              </a:rPr>
              <a:t>2-66-39-27—5-12-5-5-12—4-1-22</a:t>
            </a:r>
          </a:p>
          <a:p>
            <a:pPr marL="1200150" lvl="2" indent="-285750"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chemeClr val="bg1"/>
                </a:solidFill>
              </a:rPr>
              <a:t>2=Old Testament and New Testament</a:t>
            </a:r>
          </a:p>
          <a:p>
            <a:pPr marL="1200150" lvl="2" indent="-285750"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chemeClr val="bg1"/>
                </a:solidFill>
              </a:rPr>
              <a:t>66=books in the Bible</a:t>
            </a:r>
          </a:p>
          <a:p>
            <a:pPr marL="1200150" lvl="2" indent="-285750"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chemeClr val="bg1"/>
                </a:solidFill>
              </a:rPr>
              <a:t>39=books in the Old Testament</a:t>
            </a:r>
          </a:p>
          <a:p>
            <a:pPr marL="1200150" lvl="2" indent="-285750"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chemeClr val="bg1"/>
                </a:solidFill>
              </a:rPr>
              <a:t>27=books in the New Testament</a:t>
            </a:r>
          </a:p>
          <a:p>
            <a:pPr marL="1200150" lvl="2" indent="-285750"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chemeClr val="bg1"/>
                </a:solidFill>
              </a:rPr>
              <a:t>5=First division of OT—Five books of Moses</a:t>
            </a:r>
          </a:p>
          <a:p>
            <a:pPr marL="1200150" lvl="2" indent="-285750"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chemeClr val="bg1"/>
                </a:solidFill>
              </a:rPr>
              <a:t>12=Second division of OT—Twelve books of history</a:t>
            </a:r>
          </a:p>
          <a:p>
            <a:pPr marL="1200150" lvl="2" indent="-285750"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chemeClr val="bg1"/>
                </a:solidFill>
              </a:rPr>
              <a:t>5=Third division of OT—Five books of poetry</a:t>
            </a:r>
          </a:p>
          <a:p>
            <a:pPr marL="1200150" lvl="2" indent="-285750"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chemeClr val="bg1"/>
                </a:solidFill>
              </a:rPr>
              <a:t>5=Fourth division of OT—Five books MAJOR prophets</a:t>
            </a:r>
          </a:p>
          <a:p>
            <a:pPr marL="1200150" lvl="2" indent="-285750"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chemeClr val="bg1"/>
                </a:solidFill>
              </a:rPr>
              <a:t>12=Fifth division of OT—Five books MINOR prophets</a:t>
            </a:r>
          </a:p>
          <a:p>
            <a:pPr marL="1200150" lvl="2" indent="-285750"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chemeClr val="bg1"/>
                </a:solidFill>
              </a:rPr>
              <a:t>4=First division of NT—Biography of Jesus</a:t>
            </a:r>
          </a:p>
          <a:p>
            <a:pPr marL="1200150" lvl="2" indent="-285750"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chemeClr val="bg1"/>
                </a:solidFill>
              </a:rPr>
              <a:t>1=Second division of NT—History of the church</a:t>
            </a:r>
          </a:p>
          <a:p>
            <a:pPr marL="1200150" lvl="2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chemeClr val="bg1"/>
                </a:solidFill>
              </a:rPr>
              <a:t>22=Third division of NT—Letters to Christians</a:t>
            </a:r>
          </a:p>
        </p:txBody>
      </p:sp>
    </p:spTree>
    <p:extLst>
      <p:ext uri="{BB962C8B-B14F-4D97-AF65-F5344CB8AC3E}">
        <p14:creationId xmlns:p14="http://schemas.microsoft.com/office/powerpoint/2010/main" val="36722861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19FC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E186396E-5AAC-4328-BFBC-864B4020A558}"/>
              </a:ext>
            </a:extLst>
          </p:cNvPr>
          <p:cNvSpPr txBox="1"/>
          <p:nvPr/>
        </p:nvSpPr>
        <p:spPr>
          <a:xfrm>
            <a:off x="342900" y="316522"/>
            <a:ext cx="8472202" cy="41319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500" b="1" dirty="0">
                <a:solidFill>
                  <a:srgbClr val="FFFF00"/>
                </a:solidFill>
                <a:latin typeface="Lucida Calligraphy" panose="03010101010101010101" pitchFamily="66" charset="0"/>
              </a:rPr>
              <a:t>Truths I Wish I Had Known . . .</a:t>
            </a:r>
          </a:p>
          <a:p>
            <a:pPr marL="742950" lvl="1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b="1" dirty="0">
                <a:solidFill>
                  <a:schemeClr val="bg1"/>
                </a:solidFill>
              </a:rPr>
              <a:t>2-66-39-27—5-12-5-5-12—4-1-22</a:t>
            </a:r>
          </a:p>
          <a:p>
            <a:pPr marL="742950" lvl="1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b="1" dirty="0">
                <a:solidFill>
                  <a:schemeClr val="bg1"/>
                </a:solidFill>
              </a:rPr>
              <a:t>Who—To Whom—When—Why</a:t>
            </a:r>
          </a:p>
          <a:p>
            <a:pPr marL="742950" lvl="1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b="1" dirty="0">
                <a:solidFill>
                  <a:schemeClr val="bg1"/>
                </a:solidFill>
              </a:rPr>
              <a:t>The importance of the word “Israel”</a:t>
            </a:r>
          </a:p>
          <a:p>
            <a:pPr marL="1200150" lvl="2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chemeClr val="bg1"/>
                </a:solidFill>
              </a:rPr>
              <a:t>God changed Jacob’s name to Israel—Why?</a:t>
            </a:r>
          </a:p>
          <a:p>
            <a:pPr marL="1200150" lvl="2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chemeClr val="bg1"/>
                </a:solidFill>
              </a:rPr>
              <a:t>Gen. 46:8;  Exo. 1:1;  Exo. 1:7;  Exo. 12:40-42</a:t>
            </a:r>
          </a:p>
          <a:p>
            <a:pPr marL="1200150" lvl="2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chemeClr val="bg1"/>
                </a:solidFill>
              </a:rPr>
              <a:t>God’s name for His chosen nation in OT</a:t>
            </a:r>
          </a:p>
          <a:p>
            <a:pPr marL="1200150" lvl="2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chemeClr val="bg1"/>
                </a:solidFill>
              </a:rPr>
              <a:t>God’s name for His chosen in NT—Rom. 2:28; Phil. 3:3</a:t>
            </a:r>
          </a:p>
        </p:txBody>
      </p:sp>
    </p:spTree>
    <p:extLst>
      <p:ext uri="{BB962C8B-B14F-4D97-AF65-F5344CB8AC3E}">
        <p14:creationId xmlns:p14="http://schemas.microsoft.com/office/powerpoint/2010/main" val="33276525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19FC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E186396E-5AAC-4328-BFBC-864B4020A558}"/>
              </a:ext>
            </a:extLst>
          </p:cNvPr>
          <p:cNvSpPr txBox="1"/>
          <p:nvPr/>
        </p:nvSpPr>
        <p:spPr>
          <a:xfrm>
            <a:off x="342900" y="316522"/>
            <a:ext cx="8472202" cy="37471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500" b="1" dirty="0">
                <a:solidFill>
                  <a:srgbClr val="FFFF00"/>
                </a:solidFill>
                <a:latin typeface="Lucida Calligraphy" panose="03010101010101010101" pitchFamily="66" charset="0"/>
              </a:rPr>
              <a:t>Truths I Wish I Had Known . . .</a:t>
            </a:r>
          </a:p>
          <a:p>
            <a:pPr marL="742950" lvl="1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b="1" dirty="0">
                <a:solidFill>
                  <a:schemeClr val="bg1"/>
                </a:solidFill>
              </a:rPr>
              <a:t>2-66-39-27—5-12-5-5-12—4-1-22</a:t>
            </a:r>
          </a:p>
          <a:p>
            <a:pPr marL="742950" lvl="1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b="1" dirty="0">
                <a:solidFill>
                  <a:schemeClr val="bg1"/>
                </a:solidFill>
              </a:rPr>
              <a:t>Who—To Whom—When—Why</a:t>
            </a:r>
          </a:p>
          <a:p>
            <a:pPr marL="742950" lvl="1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b="1" dirty="0">
                <a:solidFill>
                  <a:schemeClr val="bg1"/>
                </a:solidFill>
              </a:rPr>
              <a:t>The importance of the word “Israel”</a:t>
            </a:r>
          </a:p>
          <a:p>
            <a:pPr marL="742950" lvl="1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b="1" dirty="0">
                <a:solidFill>
                  <a:schemeClr val="bg1"/>
                </a:solidFill>
              </a:rPr>
              <a:t>The importance of EVERY word in the Bible</a:t>
            </a:r>
          </a:p>
          <a:p>
            <a:pPr marL="1200150" lvl="2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chemeClr val="bg1"/>
                </a:solidFill>
              </a:rPr>
              <a:t>All scripture—verbal inspiration</a:t>
            </a:r>
          </a:p>
          <a:p>
            <a:pPr marL="1200150" lvl="2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chemeClr val="bg1"/>
                </a:solidFill>
              </a:rPr>
              <a:t>ABC’s of Bible interpretation</a:t>
            </a:r>
            <a:endParaRPr lang="en-US" sz="3200" b="1" i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9959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19FC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E186396E-5AAC-4328-BFBC-864B4020A558}"/>
              </a:ext>
            </a:extLst>
          </p:cNvPr>
          <p:cNvSpPr txBox="1"/>
          <p:nvPr/>
        </p:nvSpPr>
        <p:spPr>
          <a:xfrm>
            <a:off x="342900" y="316522"/>
            <a:ext cx="8472202" cy="43781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500" b="1" dirty="0">
                <a:solidFill>
                  <a:srgbClr val="FFFF00"/>
                </a:solidFill>
                <a:latin typeface="Lucida Calligraphy" panose="03010101010101010101" pitchFamily="66" charset="0"/>
              </a:rPr>
              <a:t>Truths I Wish I Had Known . . .</a:t>
            </a:r>
          </a:p>
          <a:p>
            <a:pPr marL="742950" lvl="1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b="1" dirty="0">
                <a:solidFill>
                  <a:schemeClr val="bg1"/>
                </a:solidFill>
              </a:rPr>
              <a:t>2-66-39-27—5-12-5-5-12—4-1-22</a:t>
            </a:r>
          </a:p>
          <a:p>
            <a:pPr marL="742950" lvl="1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b="1" dirty="0">
                <a:solidFill>
                  <a:schemeClr val="bg1"/>
                </a:solidFill>
              </a:rPr>
              <a:t>Who—To Whom—When—Why</a:t>
            </a:r>
          </a:p>
          <a:p>
            <a:pPr marL="742950" lvl="1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b="1" dirty="0">
                <a:solidFill>
                  <a:schemeClr val="bg1"/>
                </a:solidFill>
              </a:rPr>
              <a:t>The importance of the word “Israel”</a:t>
            </a:r>
          </a:p>
          <a:p>
            <a:pPr marL="742950" lvl="1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b="1" dirty="0">
                <a:solidFill>
                  <a:schemeClr val="bg1"/>
                </a:solidFill>
              </a:rPr>
              <a:t>The importance of EVERY word in the Bible</a:t>
            </a:r>
          </a:p>
          <a:p>
            <a:pPr marL="742950" lvl="1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b="1" dirty="0">
                <a:solidFill>
                  <a:schemeClr val="bg1"/>
                </a:solidFill>
              </a:rPr>
              <a:t>Reading a verse and saying, “What does it say?”</a:t>
            </a:r>
          </a:p>
          <a:p>
            <a:pPr marL="742950" lvl="1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b="1" dirty="0">
                <a:solidFill>
                  <a:schemeClr val="bg1"/>
                </a:solidFill>
              </a:rPr>
              <a:t>How to use a concordance and Strong’s numbers</a:t>
            </a:r>
          </a:p>
          <a:p>
            <a:pPr marL="742950" lvl="1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b="1" dirty="0">
                <a:solidFill>
                  <a:schemeClr val="bg1"/>
                </a:solidFill>
              </a:rPr>
              <a:t>Bible study helps—Thompson Chain--Internet</a:t>
            </a:r>
            <a:endParaRPr lang="en-US" sz="3200" b="1" i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32350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19FC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CC76B394-E678-4E73-A280-0CB5636098EE}"/>
              </a:ext>
            </a:extLst>
          </p:cNvPr>
          <p:cNvSpPr txBox="1"/>
          <p:nvPr/>
        </p:nvSpPr>
        <p:spPr>
          <a:xfrm>
            <a:off x="298938" y="386861"/>
            <a:ext cx="8590085" cy="54476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rgbClr val="FFFF00"/>
                </a:solidFill>
                <a:latin typeface="Lucida Calligraphy" panose="03010101010101010101" pitchFamily="66" charset="0"/>
              </a:rPr>
              <a:t>You Know Enough to be Saved</a:t>
            </a:r>
            <a:endParaRPr lang="en-US" sz="1600" b="1" dirty="0">
              <a:solidFill>
                <a:srgbClr val="FFFF00"/>
              </a:solidFill>
              <a:latin typeface="Lucida Calligraphy" panose="03010101010101010101" pitchFamily="66" charset="0"/>
            </a:endParaRPr>
          </a:p>
          <a:p>
            <a:pPr algn="ctr"/>
            <a:r>
              <a:rPr lang="en-US" sz="1600" b="1" dirty="0">
                <a:solidFill>
                  <a:srgbClr val="FFFF00"/>
                </a:solidFill>
                <a:latin typeface="Lucida Calligraphy" panose="03010101010101010101" pitchFamily="66" charset="0"/>
              </a:rPr>
              <a:t> </a:t>
            </a:r>
            <a:endParaRPr lang="en-US" sz="400" b="1" dirty="0">
              <a:solidFill>
                <a:srgbClr val="FFFF00"/>
              </a:solidFill>
              <a:latin typeface="Lucida Calligraphy" panose="03010101010101010101" pitchFamily="66" charset="0"/>
            </a:endParaRPr>
          </a:p>
          <a:p>
            <a:pPr marL="1028700" lvl="1" indent="-571500">
              <a:spcAft>
                <a:spcPts val="2400"/>
              </a:spcAft>
              <a:buFont typeface="Arial" panose="020B0604020202020204" pitchFamily="34" charset="0"/>
              <a:buChar char="•"/>
            </a:pPr>
            <a:r>
              <a:rPr lang="en-US" sz="3200" b="1" dirty="0">
                <a:solidFill>
                  <a:schemeClr val="bg1"/>
                </a:solidFill>
              </a:rPr>
              <a:t>B</a:t>
            </a:r>
            <a:r>
              <a:rPr lang="en-US" altLang="en-US" sz="3200" b="1" dirty="0">
                <a:solidFill>
                  <a:schemeClr val="bg1"/>
                </a:solidFill>
              </a:rPr>
              <a:t>elieve</a:t>
            </a:r>
            <a:r>
              <a:rPr lang="en-US" sz="3200" b="1" dirty="0">
                <a:solidFill>
                  <a:schemeClr val="bg1"/>
                </a:solidFill>
              </a:rPr>
              <a:t>  				Acts 16:31</a:t>
            </a:r>
          </a:p>
          <a:p>
            <a:pPr marL="1028700" lvl="1" indent="-571500">
              <a:spcAft>
                <a:spcPts val="2400"/>
              </a:spcAft>
              <a:buFont typeface="Arial" panose="020B0604020202020204" pitchFamily="34" charset="0"/>
              <a:buChar char="•"/>
            </a:pPr>
            <a:r>
              <a:rPr lang="en-US" sz="3200" b="1" dirty="0">
                <a:solidFill>
                  <a:schemeClr val="bg1"/>
                </a:solidFill>
              </a:rPr>
              <a:t>Repent (decide to obey)	Acts 17:30</a:t>
            </a:r>
          </a:p>
          <a:p>
            <a:pPr marL="1028700" lvl="1" indent="-571500">
              <a:spcAft>
                <a:spcPts val="2400"/>
              </a:spcAft>
              <a:buFont typeface="Arial" panose="020B0604020202020204" pitchFamily="34" charset="0"/>
              <a:buChar char="•"/>
            </a:pPr>
            <a:r>
              <a:rPr lang="en-US" sz="3200" b="1" dirty="0">
                <a:solidFill>
                  <a:schemeClr val="bg1"/>
                </a:solidFill>
              </a:rPr>
              <a:t>Confess faith in Him		Acts 8:37</a:t>
            </a:r>
          </a:p>
          <a:p>
            <a:pPr marL="1028700" lvl="1" indent="-571500">
              <a:spcAft>
                <a:spcPts val="2400"/>
              </a:spcAft>
              <a:buFont typeface="Arial" panose="020B0604020202020204" pitchFamily="34" charset="0"/>
              <a:buChar char="•"/>
            </a:pPr>
            <a:r>
              <a:rPr lang="en-US" sz="3200" b="1" dirty="0">
                <a:solidFill>
                  <a:schemeClr val="bg1"/>
                </a:solidFill>
              </a:rPr>
              <a:t>Baptized into Him		Acts 2:38</a:t>
            </a:r>
          </a:p>
          <a:p>
            <a:pPr lvl="1">
              <a:spcAft>
                <a:spcPts val="2400"/>
              </a:spcAft>
            </a:pPr>
            <a:r>
              <a:rPr lang="en-US" sz="3200" b="1" i="1" dirty="0">
                <a:solidFill>
                  <a:srgbClr val="FFFF00"/>
                </a:solidFill>
              </a:rPr>
              <a:t>Added to His church, His body, His kingdom</a:t>
            </a:r>
          </a:p>
          <a:p>
            <a:pPr marL="1028700" lvl="1" indent="-571500">
              <a:spcAft>
                <a:spcPts val="2400"/>
              </a:spcAft>
              <a:buFont typeface="Arial" panose="020B0604020202020204" pitchFamily="34" charset="0"/>
              <a:buChar char="•"/>
            </a:pPr>
            <a:r>
              <a:rPr lang="en-US" sz="3200" b="1" dirty="0">
                <a:solidFill>
                  <a:schemeClr val="bg1"/>
                </a:solidFill>
              </a:rPr>
              <a:t>Be faithful until death	Rev. 2:10</a:t>
            </a:r>
          </a:p>
        </p:txBody>
      </p:sp>
    </p:spTree>
    <p:extLst>
      <p:ext uri="{BB962C8B-B14F-4D97-AF65-F5344CB8AC3E}">
        <p14:creationId xmlns:p14="http://schemas.microsoft.com/office/powerpoint/2010/main" val="144960097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</TotalTime>
  <Words>391</Words>
  <Application>Microsoft Office PowerPoint</Application>
  <PresentationFormat>On-screen Show (4:3)</PresentationFormat>
  <Paragraphs>62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Lucida Calligraphy</vt:lpstr>
      <vt:lpstr>Office Theme</vt:lpstr>
      <vt:lpstr>Things I Wish I Had Known As a Teen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 Aroma to the Lord</dc:title>
  <dc:creator>Cindy Nelson</dc:creator>
  <cp:lastModifiedBy>Cindy Nelson</cp:lastModifiedBy>
  <cp:revision>111</cp:revision>
  <cp:lastPrinted>2018-10-28T19:50:01Z</cp:lastPrinted>
  <dcterms:created xsi:type="dcterms:W3CDTF">2016-02-01T19:51:25Z</dcterms:created>
  <dcterms:modified xsi:type="dcterms:W3CDTF">2018-11-26T14:57:42Z</dcterms:modified>
</cp:coreProperties>
</file>