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78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58" r:id="rId19"/>
    <p:sldId id="280" r:id="rId20"/>
    <p:sldId id="273" r:id="rId21"/>
    <p:sldId id="274" r:id="rId22"/>
    <p:sldId id="275" r:id="rId23"/>
    <p:sldId id="276" r:id="rId24"/>
    <p:sldId id="277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6E93"/>
    <a:srgbClr val="1795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3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37429-2DCA-4CA2-BB5C-65A527080C5B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E29E-5E0A-445D-8C2E-86FAB0F798D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A002E7-2440-4331-81FE-B15EDF6001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5CE819-98E3-4E02-9BEE-CEFF545EE4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263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37429-2DCA-4CA2-BB5C-65A527080C5B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E29E-5E0A-445D-8C2E-86FAB0F79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586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37429-2DCA-4CA2-BB5C-65A527080C5B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E29E-5E0A-445D-8C2E-86FAB0F79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152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37429-2DCA-4CA2-BB5C-65A527080C5B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E29E-5E0A-445D-8C2E-86FAB0F79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1225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37429-2DCA-4CA2-BB5C-65A527080C5B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E29E-5E0A-445D-8C2E-86FAB0F79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28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2EDE904-00A0-4CC6-BE89-D1B1D0A559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469" y="2050991"/>
            <a:ext cx="8703357" cy="4807009"/>
          </a:xfrm>
        </p:spPr>
        <p:txBody>
          <a:bodyPr>
            <a:normAutofit/>
          </a:bodyPr>
          <a:lstStyle>
            <a:lvl1pPr>
              <a:defRPr sz="3200" b="1">
                <a:effectLst>
                  <a:glow rad="76200">
                    <a:schemeClr val="bg1"/>
                  </a:glow>
                </a:effectLst>
              </a:defRPr>
            </a:lvl1pPr>
            <a:lvl2pPr>
              <a:defRPr sz="2800" b="1">
                <a:effectLst>
                  <a:glow rad="76200">
                    <a:schemeClr val="bg1"/>
                  </a:glow>
                </a:effectLst>
              </a:defRPr>
            </a:lvl2pPr>
            <a:lvl3pPr>
              <a:defRPr sz="2400" b="1">
                <a:effectLst>
                  <a:glow rad="76200">
                    <a:schemeClr val="bg1"/>
                  </a:glow>
                </a:effectLst>
              </a:defRPr>
            </a:lvl3pPr>
            <a:lvl4pPr>
              <a:defRPr sz="2000" b="1">
                <a:effectLst>
                  <a:glow rad="76200">
                    <a:schemeClr val="bg1"/>
                  </a:glow>
                </a:effectLst>
              </a:defRPr>
            </a:lvl4pPr>
            <a:lvl5pPr>
              <a:defRPr sz="2000" b="1">
                <a:effectLst>
                  <a:glow rad="762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735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157C14-116C-48B9-A36D-901405D332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469" y="2050991"/>
            <a:ext cx="8703357" cy="4807009"/>
          </a:xfrm>
        </p:spPr>
        <p:txBody>
          <a:bodyPr>
            <a:normAutofit/>
          </a:bodyPr>
          <a:lstStyle>
            <a:lvl1pPr>
              <a:defRPr sz="3200" b="1">
                <a:effectLst>
                  <a:glow rad="76200">
                    <a:schemeClr val="bg1"/>
                  </a:glow>
                </a:effectLst>
              </a:defRPr>
            </a:lvl1pPr>
            <a:lvl2pPr>
              <a:defRPr sz="2800" b="1">
                <a:effectLst>
                  <a:glow rad="76200">
                    <a:schemeClr val="bg1"/>
                  </a:glow>
                </a:effectLst>
              </a:defRPr>
            </a:lvl2pPr>
            <a:lvl3pPr>
              <a:defRPr sz="2400" b="1">
                <a:effectLst>
                  <a:glow rad="76200">
                    <a:schemeClr val="bg1"/>
                  </a:glow>
                </a:effectLst>
              </a:defRPr>
            </a:lvl3pPr>
            <a:lvl4pPr>
              <a:defRPr sz="2000" b="1">
                <a:effectLst>
                  <a:glow rad="76200">
                    <a:schemeClr val="bg1"/>
                  </a:glow>
                </a:effectLst>
              </a:defRPr>
            </a:lvl4pPr>
            <a:lvl5pPr>
              <a:defRPr sz="2000" b="1">
                <a:effectLst>
                  <a:glow rad="762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7678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BEF74F-4C6E-4C76-9C6F-044B0CA12B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469" y="2050991"/>
            <a:ext cx="8703357" cy="4807009"/>
          </a:xfrm>
        </p:spPr>
        <p:txBody>
          <a:bodyPr>
            <a:normAutofit/>
          </a:bodyPr>
          <a:lstStyle>
            <a:lvl1pPr>
              <a:defRPr sz="3200" b="1">
                <a:effectLst>
                  <a:glow rad="88900">
                    <a:schemeClr val="bg1"/>
                  </a:glow>
                </a:effectLst>
              </a:defRPr>
            </a:lvl1pPr>
            <a:lvl2pPr marL="568325" indent="-228600">
              <a:buFont typeface="Calibri" panose="020F0502020204030204" pitchFamily="34" charset="0"/>
              <a:buChar char="−"/>
              <a:defRPr sz="2800" b="1">
                <a:effectLst>
                  <a:glow rad="88900">
                    <a:schemeClr val="bg1"/>
                  </a:glow>
                </a:effectLst>
              </a:defRPr>
            </a:lvl2pPr>
            <a:lvl3pPr>
              <a:defRPr sz="2400" b="1">
                <a:effectLst>
                  <a:glow rad="88900">
                    <a:schemeClr val="bg1"/>
                  </a:glow>
                </a:effectLst>
              </a:defRPr>
            </a:lvl3pPr>
            <a:lvl4pPr>
              <a:defRPr sz="2000" b="1">
                <a:effectLst>
                  <a:glow rad="88900">
                    <a:schemeClr val="bg1"/>
                  </a:glow>
                </a:effectLst>
              </a:defRPr>
            </a:lvl4pPr>
            <a:lvl5pPr>
              <a:defRPr sz="2000" b="1">
                <a:effectLst>
                  <a:glow rad="889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3898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37429-2DCA-4CA2-BB5C-65A527080C5B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E29E-5E0A-445D-8C2E-86FAB0F79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992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37429-2DCA-4CA2-BB5C-65A527080C5B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E29E-5E0A-445D-8C2E-86FAB0F79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092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37429-2DCA-4CA2-BB5C-65A527080C5B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E29E-5E0A-445D-8C2E-86FAB0F79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360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37429-2DCA-4CA2-BB5C-65A527080C5B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E29E-5E0A-445D-8C2E-86FAB0F79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118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37429-2DCA-4CA2-BB5C-65A527080C5B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E29E-5E0A-445D-8C2E-86FAB0F79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097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37429-2DCA-4CA2-BB5C-65A527080C5B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EE29E-5E0A-445D-8C2E-86FAB0F79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0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9584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1D3E1B-5D4B-447D-9F78-05A8921C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7" y="2541072"/>
            <a:ext cx="8820660" cy="4230304"/>
          </a:xfrm>
        </p:spPr>
        <p:txBody>
          <a:bodyPr numCol="2">
            <a:noAutofit/>
          </a:bodyPr>
          <a:lstStyle/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Parents of infants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Parents of toddlers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Parents of young children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Parents of teenagers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Single moms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Single dads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New parents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Grandparents raising grandchildren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Parents concerned about their children’s faith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Parents concerned about direction of children’s life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Parents disappointed with their children’s spiritual direction &amp; choices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Grandparents concerned about kids &amp; grandkids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AE6515-E0F2-4EEC-8066-CB774C52A292}"/>
              </a:ext>
            </a:extLst>
          </p:cNvPr>
          <p:cNvSpPr txBox="1"/>
          <p:nvPr/>
        </p:nvSpPr>
        <p:spPr>
          <a:xfrm>
            <a:off x="0" y="194957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glow rad="76200">
                    <a:schemeClr val="bg1"/>
                  </a:glow>
                </a:effectLst>
              </a:rPr>
              <a:t>Parenting issues</a:t>
            </a:r>
          </a:p>
        </p:txBody>
      </p:sp>
    </p:spTree>
    <p:extLst>
      <p:ext uri="{BB962C8B-B14F-4D97-AF65-F5344CB8AC3E}">
        <p14:creationId xmlns:p14="http://schemas.microsoft.com/office/powerpoint/2010/main" val="148705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1D3E1B-5D4B-447D-9F78-05A8921C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7" y="2605177"/>
            <a:ext cx="8820660" cy="4252824"/>
          </a:xfrm>
        </p:spPr>
        <p:txBody>
          <a:bodyPr numCol="3">
            <a:noAutofit/>
          </a:bodyPr>
          <a:lstStyle/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Dealing w/depression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Dealing with anxiety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Dealing with doubt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Dealing with fear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Dealing with faith struggles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Dealing with low </a:t>
            </a:r>
            <a:br>
              <a:rPr lang="en-US" sz="2400" dirty="0">
                <a:effectLst>
                  <a:glow rad="88900">
                    <a:schemeClr val="bg1"/>
                  </a:glow>
                </a:effectLst>
              </a:rPr>
            </a:b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self-esteem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Dealing with hurt feelings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Dealing with the disappointments of life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Feeling lost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Feeling neglected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Feeling isolated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Feeling </a:t>
            </a:r>
            <a:br>
              <a:rPr lang="en-US" sz="2400" dirty="0">
                <a:effectLst>
                  <a:glow rad="88900">
                    <a:schemeClr val="bg1"/>
                  </a:glow>
                </a:effectLst>
              </a:rPr>
            </a:b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misunderstood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Feeling defeated at every turn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Feeling mistreated or abused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Discouraged about life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Discouraged about spiritual health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Discouraged about self, in general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Desperate, at end of their rope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AE6515-E0F2-4EEC-8066-CB774C52A292}"/>
              </a:ext>
            </a:extLst>
          </p:cNvPr>
          <p:cNvSpPr txBox="1"/>
          <p:nvPr/>
        </p:nvSpPr>
        <p:spPr>
          <a:xfrm>
            <a:off x="0" y="194957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glow rad="76200">
                    <a:schemeClr val="bg1"/>
                  </a:glow>
                </a:effectLst>
              </a:rPr>
              <a:t>Dealing with trials of life</a:t>
            </a:r>
          </a:p>
        </p:txBody>
      </p:sp>
    </p:spTree>
    <p:extLst>
      <p:ext uri="{BB962C8B-B14F-4D97-AF65-F5344CB8AC3E}">
        <p14:creationId xmlns:p14="http://schemas.microsoft.com/office/powerpoint/2010/main" val="317308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1D3E1B-5D4B-447D-9F78-05A8921C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7" y="2627697"/>
            <a:ext cx="8820660" cy="4230304"/>
          </a:xfrm>
        </p:spPr>
        <p:txBody>
          <a:bodyPr numCol="2">
            <a:normAutofit lnSpcReduction="10000"/>
          </a:bodyPr>
          <a:lstStyle/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Dealing with peer pressure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Struggling in school with: </a:t>
            </a:r>
          </a:p>
          <a:p>
            <a:pPr marL="0" indent="0" defTabSz="625475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	- Grades</a:t>
            </a:r>
          </a:p>
          <a:p>
            <a:pPr marL="0" indent="0" defTabSz="625475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	- Bullies</a:t>
            </a:r>
          </a:p>
          <a:p>
            <a:pPr marL="0" indent="0" defTabSz="625475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	- Friendlessness</a:t>
            </a:r>
          </a:p>
          <a:p>
            <a:pPr marL="0" indent="0" defTabSz="625475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	- Immorality 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Children being neglected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Children being abused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endParaRPr lang="en-US" sz="2800" dirty="0">
              <a:effectLst>
                <a:glow rad="88900">
                  <a:schemeClr val="bg1"/>
                </a:glow>
              </a:effectLst>
            </a:endParaRP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Children in homes with a  spiritual void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Children with spiritually weak or apathetic parents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Children with parents not helping them grow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Dealing with the disappointments of life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Dealing with life’s various transitions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AE6515-E0F2-4EEC-8066-CB774C52A292}"/>
              </a:ext>
            </a:extLst>
          </p:cNvPr>
          <p:cNvSpPr txBox="1"/>
          <p:nvPr/>
        </p:nvSpPr>
        <p:spPr>
          <a:xfrm>
            <a:off x="0" y="194957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glow rad="76200">
                    <a:schemeClr val="bg1"/>
                  </a:glow>
                </a:effectLst>
              </a:rPr>
              <a:t>Young people dealing with life</a:t>
            </a:r>
          </a:p>
        </p:txBody>
      </p:sp>
    </p:spTree>
    <p:extLst>
      <p:ext uri="{BB962C8B-B14F-4D97-AF65-F5344CB8AC3E}">
        <p14:creationId xmlns:p14="http://schemas.microsoft.com/office/powerpoint/2010/main" val="421671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1D3E1B-5D4B-447D-9F78-05A8921C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7" y="2605177"/>
            <a:ext cx="8820660" cy="4252824"/>
          </a:xfrm>
        </p:spPr>
        <p:txBody>
          <a:bodyPr numCol="3">
            <a:noAutofit/>
          </a:bodyPr>
          <a:lstStyle/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Fighting w/ the devil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Have friends who are not a good influence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Have family members who are not a good influence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Have coworkers who are not a good influence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Being pulled into thinking like the world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Letting the “identifiers” of the world identify them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Struggling with temptation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Struggling with addiction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Struggling with sin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Struggling with past sins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endParaRPr lang="en-US" sz="2400" dirty="0">
              <a:effectLst>
                <a:glow rad="88900">
                  <a:schemeClr val="bg1"/>
                </a:glow>
              </a:effectLst>
            </a:endParaRP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Struggling with bad choices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Struggling with mistakes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Struggling with unexpected events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Have child(ren) struggling with temptation and sin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Spouse struggling with temptation &amp; sin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AE6515-E0F2-4EEC-8066-CB774C52A292}"/>
              </a:ext>
            </a:extLst>
          </p:cNvPr>
          <p:cNvSpPr txBox="1"/>
          <p:nvPr/>
        </p:nvSpPr>
        <p:spPr>
          <a:xfrm>
            <a:off x="0" y="194957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glow rad="76200">
                    <a:schemeClr val="bg1"/>
                  </a:glow>
                </a:effectLst>
              </a:rPr>
              <a:t>Christians struggling against the world</a:t>
            </a:r>
          </a:p>
        </p:txBody>
      </p:sp>
    </p:spTree>
    <p:extLst>
      <p:ext uri="{BB962C8B-B14F-4D97-AF65-F5344CB8AC3E}">
        <p14:creationId xmlns:p14="http://schemas.microsoft.com/office/powerpoint/2010/main" val="185244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1D3E1B-5D4B-447D-9F78-05A8921C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7" y="2627697"/>
            <a:ext cx="8820660" cy="4230304"/>
          </a:xfrm>
        </p:spPr>
        <p:txBody>
          <a:bodyPr numCol="2">
            <a:noAutofit/>
          </a:bodyPr>
          <a:lstStyle/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Struggling with priorities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Close to letting personal faith slip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Enamored by strange doctrines of men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Not worshiping as </a:t>
            </a:r>
            <a:br>
              <a:rPr lang="en-US" sz="2800" dirty="0">
                <a:effectLst>
                  <a:glow rad="88900">
                    <a:schemeClr val="bg1"/>
                  </a:glow>
                </a:effectLst>
              </a:rPr>
            </a:b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frequently or fervently as once did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endParaRPr lang="en-US" sz="2800" dirty="0">
              <a:effectLst>
                <a:glow rad="88900">
                  <a:schemeClr val="bg1"/>
                </a:glow>
              </a:effectLst>
            </a:endParaRP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Trying to decide how important the church is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Trying to decide the place of the church in personal life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Trying to make wise choices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Struggling with faith of spouse or kids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Trying to live as the only Christian in the family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AE6515-E0F2-4EEC-8066-CB774C52A292}"/>
              </a:ext>
            </a:extLst>
          </p:cNvPr>
          <p:cNvSpPr txBox="1"/>
          <p:nvPr/>
        </p:nvSpPr>
        <p:spPr>
          <a:xfrm>
            <a:off x="0" y="194957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glow rad="76200">
                    <a:schemeClr val="bg1"/>
                  </a:glow>
                </a:effectLst>
              </a:rPr>
              <a:t>Struggling with faith</a:t>
            </a:r>
          </a:p>
        </p:txBody>
      </p:sp>
    </p:spTree>
    <p:extLst>
      <p:ext uri="{BB962C8B-B14F-4D97-AF65-F5344CB8AC3E}">
        <p14:creationId xmlns:p14="http://schemas.microsoft.com/office/powerpoint/2010/main" val="31460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1D3E1B-5D4B-447D-9F78-05A8921C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7" y="2627697"/>
            <a:ext cx="8820660" cy="4230304"/>
          </a:xfrm>
        </p:spPr>
        <p:txBody>
          <a:bodyPr numCol="2">
            <a:noAutofit/>
          </a:bodyPr>
          <a:lstStyle/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Trying to do better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Trying to build faith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Trying to improve marriage and family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Trying to raise godly </a:t>
            </a:r>
            <a:br>
              <a:rPr lang="en-US" sz="2800" dirty="0">
                <a:effectLst>
                  <a:glow rad="88900">
                    <a:schemeClr val="bg1"/>
                  </a:glow>
                </a:effectLst>
              </a:rPr>
            </a:b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children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Facing major decision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Struggling to make proper decision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New Christian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Trying to learn the Bible and God’s expectations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New to the congregation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Trying to meet and learn people at PBL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Trying to find his/her place at PBL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endParaRPr lang="en-US" sz="2800" dirty="0">
              <a:effectLst>
                <a:glow rad="88900">
                  <a:schemeClr val="bg1"/>
                </a:glo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AE6515-E0F2-4EEC-8066-CB774C52A292}"/>
              </a:ext>
            </a:extLst>
          </p:cNvPr>
          <p:cNvSpPr txBox="1"/>
          <p:nvPr/>
        </p:nvSpPr>
        <p:spPr>
          <a:xfrm>
            <a:off x="0" y="194957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glow rad="76200">
                    <a:schemeClr val="bg1"/>
                  </a:glow>
                </a:effectLst>
              </a:rPr>
              <a:t>Trying to find place in life</a:t>
            </a:r>
          </a:p>
        </p:txBody>
      </p:sp>
    </p:spTree>
    <p:extLst>
      <p:ext uri="{BB962C8B-B14F-4D97-AF65-F5344CB8AC3E}">
        <p14:creationId xmlns:p14="http://schemas.microsoft.com/office/powerpoint/2010/main" val="168999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AE6515-E0F2-4EEC-8066-CB774C52A292}"/>
              </a:ext>
            </a:extLst>
          </p:cNvPr>
          <p:cNvSpPr txBox="1"/>
          <p:nvPr/>
        </p:nvSpPr>
        <p:spPr>
          <a:xfrm>
            <a:off x="0" y="194957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glow rad="76200">
                    <a:schemeClr val="bg1"/>
                  </a:glow>
                </a:effectLst>
              </a:rPr>
              <a:t>Doing well</a:t>
            </a:r>
          </a:p>
          <a:p>
            <a:pPr algn="ctr"/>
            <a:r>
              <a:rPr lang="en-US" sz="3200" b="1" dirty="0">
                <a:effectLst>
                  <a:glow rad="76200">
                    <a:schemeClr val="bg1"/>
                  </a:glow>
                </a:effectLst>
              </a:rPr>
              <a:t>Making good decisions</a:t>
            </a:r>
          </a:p>
          <a:p>
            <a:pPr algn="ctr"/>
            <a:r>
              <a:rPr lang="en-US" sz="3200" b="1" dirty="0">
                <a:effectLst>
                  <a:glow rad="76200">
                    <a:schemeClr val="bg1"/>
                  </a:glow>
                </a:effectLst>
              </a:rPr>
              <a:t>Growing in faith</a:t>
            </a:r>
          </a:p>
          <a:p>
            <a:pPr algn="ctr"/>
            <a:r>
              <a:rPr lang="en-US" sz="3200" b="1" dirty="0">
                <a:effectLst>
                  <a:glow rad="76200">
                    <a:schemeClr val="bg1"/>
                  </a:glow>
                </a:effectLst>
              </a:rPr>
              <a:t>Succeeding in life</a:t>
            </a:r>
          </a:p>
        </p:txBody>
      </p:sp>
    </p:spTree>
    <p:extLst>
      <p:ext uri="{BB962C8B-B14F-4D97-AF65-F5344CB8AC3E}">
        <p14:creationId xmlns:p14="http://schemas.microsoft.com/office/powerpoint/2010/main" val="5061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1D3E1B-5D4B-447D-9F78-05A8921CE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sz="4000" dirty="0"/>
              <a:t>Put Our Eyes on Each Other </a:t>
            </a:r>
            <a:br>
              <a:rPr lang="en-US" sz="3600" dirty="0"/>
            </a:br>
            <a:r>
              <a:rPr lang="en-US" sz="3600" dirty="0"/>
              <a:t>(Acts 11:23, 25; Matt. 9:36) </a:t>
            </a:r>
          </a:p>
          <a:p>
            <a:pPr>
              <a:spcAft>
                <a:spcPts val="1000"/>
              </a:spcAft>
            </a:pPr>
            <a:r>
              <a:rPr lang="en-US" sz="4000" dirty="0"/>
              <a:t>Put Our Minds on Each Other </a:t>
            </a:r>
            <a:br>
              <a:rPr lang="en-US" sz="3600" dirty="0"/>
            </a:br>
            <a:r>
              <a:rPr lang="en-US" sz="3600" dirty="0"/>
              <a:t>(Heb. 10:24) </a:t>
            </a:r>
          </a:p>
        </p:txBody>
      </p:sp>
    </p:spTree>
    <p:extLst>
      <p:ext uri="{BB962C8B-B14F-4D97-AF65-F5344CB8AC3E}">
        <p14:creationId xmlns:p14="http://schemas.microsoft.com/office/powerpoint/2010/main" val="142506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1D3E1B-5D4B-447D-9F78-05A8921C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469" y="2050991"/>
            <a:ext cx="8776531" cy="4807009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sz="3600" dirty="0"/>
              <a:t>Our Purpose: Call alongside and build up</a:t>
            </a:r>
            <a:br>
              <a:rPr lang="en-US" sz="3600" dirty="0"/>
            </a:br>
            <a:r>
              <a:rPr lang="en-US" sz="3400" dirty="0"/>
              <a:t>(1 Thess. 5:11)</a:t>
            </a:r>
          </a:p>
          <a:p>
            <a:pPr>
              <a:spcAft>
                <a:spcPts val="1000"/>
              </a:spcAft>
            </a:pPr>
            <a:r>
              <a:rPr lang="en-US" sz="3600" dirty="0"/>
              <a:t>Our Procedure: In word and in deed</a:t>
            </a:r>
            <a:br>
              <a:rPr lang="en-US" sz="3600" dirty="0"/>
            </a:br>
            <a:r>
              <a:rPr lang="en-US" sz="3400" dirty="0"/>
              <a:t>(1 John 3:18 + Prov. 12:25; 15:13; 16:24; 25:11) </a:t>
            </a:r>
          </a:p>
        </p:txBody>
      </p:sp>
    </p:spTree>
    <p:extLst>
      <p:ext uri="{BB962C8B-B14F-4D97-AF65-F5344CB8AC3E}">
        <p14:creationId xmlns:p14="http://schemas.microsoft.com/office/powerpoint/2010/main" val="365648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7D52B3-BE5A-4BAF-AB60-DBA4B33B3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4" y="1960699"/>
            <a:ext cx="8440582" cy="433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3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33C151-5A22-48CC-B024-AC323905D304}"/>
              </a:ext>
            </a:extLst>
          </p:cNvPr>
          <p:cNvSpPr txBox="1"/>
          <p:nvPr/>
        </p:nvSpPr>
        <p:spPr>
          <a:xfrm>
            <a:off x="451292" y="1811953"/>
            <a:ext cx="851155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4350"/>
            <a:r>
              <a:rPr lang="en-US" sz="2800" b="1" dirty="0">
                <a:solidFill>
                  <a:srgbClr val="116E93"/>
                </a:solidFill>
              </a:rPr>
              <a:t>January: </a:t>
            </a:r>
            <a:r>
              <a:rPr lang="en-US" sz="2800" b="1" dirty="0"/>
              <a:t>		28 Days to Grow in Praise of God </a:t>
            </a:r>
          </a:p>
          <a:p>
            <a:pPr defTabSz="514350"/>
            <a:r>
              <a:rPr lang="en-US" sz="2800" b="1" dirty="0">
                <a:solidFill>
                  <a:srgbClr val="116E93"/>
                </a:solidFill>
              </a:rPr>
              <a:t>February:</a:t>
            </a:r>
            <a:r>
              <a:rPr lang="en-US" sz="2800" b="1" dirty="0"/>
              <a:t> 		28 Days to Talk to God More Closely </a:t>
            </a:r>
          </a:p>
          <a:p>
            <a:pPr defTabSz="514350"/>
            <a:r>
              <a:rPr lang="en-US" sz="2800" b="1" dirty="0">
                <a:solidFill>
                  <a:srgbClr val="116E93"/>
                </a:solidFill>
              </a:rPr>
              <a:t>March: 	</a:t>
            </a:r>
            <a:r>
              <a:rPr lang="en-US" sz="2800" b="1" dirty="0"/>
              <a:t>	28 Days to See Souls All Around </a:t>
            </a:r>
          </a:p>
          <a:p>
            <a:pPr defTabSz="514350"/>
            <a:r>
              <a:rPr lang="en-US" sz="2800" b="1" dirty="0">
                <a:solidFill>
                  <a:srgbClr val="116E93"/>
                </a:solidFill>
              </a:rPr>
              <a:t>April: 		</a:t>
            </a:r>
            <a:r>
              <a:rPr lang="en-US" sz="2800" b="1" dirty="0"/>
              <a:t>	28 Days to Worship God More Fully </a:t>
            </a:r>
          </a:p>
          <a:p>
            <a:pPr defTabSz="514350"/>
            <a:r>
              <a:rPr lang="en-US" sz="2800" b="1" dirty="0">
                <a:solidFill>
                  <a:srgbClr val="116E93"/>
                </a:solidFill>
              </a:rPr>
              <a:t>May: 		</a:t>
            </a:r>
            <a:r>
              <a:rPr lang="en-US" sz="2800" b="1" dirty="0"/>
              <a:t>	28 Days to Strengthen My Family </a:t>
            </a:r>
          </a:p>
          <a:p>
            <a:pPr defTabSz="514350"/>
            <a:r>
              <a:rPr lang="en-US" sz="2800" b="1" dirty="0">
                <a:solidFill>
                  <a:srgbClr val="116E93"/>
                </a:solidFill>
              </a:rPr>
              <a:t>June: 		</a:t>
            </a:r>
            <a:r>
              <a:rPr lang="en-US" sz="2800" b="1" dirty="0"/>
              <a:t>	28 Days to Grow Closer to Jesus </a:t>
            </a:r>
          </a:p>
          <a:p>
            <a:pPr defTabSz="514350"/>
            <a:r>
              <a:rPr lang="en-US" sz="2800" b="1" dirty="0">
                <a:solidFill>
                  <a:srgbClr val="116E93"/>
                </a:solidFill>
              </a:rPr>
              <a:t>July: 		</a:t>
            </a:r>
            <a:r>
              <a:rPr lang="en-US" sz="2800" b="1" dirty="0"/>
              <a:t>	28 Days to Pray for One Another </a:t>
            </a:r>
          </a:p>
          <a:p>
            <a:pPr defTabSz="514350"/>
            <a:r>
              <a:rPr lang="en-US" sz="2800" b="1" dirty="0">
                <a:solidFill>
                  <a:srgbClr val="116E93"/>
                </a:solidFill>
              </a:rPr>
              <a:t>August: 	</a:t>
            </a:r>
            <a:r>
              <a:rPr lang="en-US" sz="2800" b="1" dirty="0"/>
              <a:t>	28 Days to Triumph Over Sin </a:t>
            </a:r>
          </a:p>
          <a:p>
            <a:pPr defTabSz="514350"/>
            <a:r>
              <a:rPr lang="en-US" sz="2800" b="1" dirty="0">
                <a:solidFill>
                  <a:srgbClr val="116E93"/>
                </a:solidFill>
              </a:rPr>
              <a:t>September:</a:t>
            </a:r>
            <a:r>
              <a:rPr lang="en-US" sz="2800" b="1" dirty="0"/>
              <a:t>	28 Days to Grow with Early Christians </a:t>
            </a:r>
          </a:p>
          <a:p>
            <a:pPr defTabSz="514350"/>
            <a:r>
              <a:rPr lang="en-US" sz="2800" b="1" dirty="0">
                <a:solidFill>
                  <a:srgbClr val="116E93"/>
                </a:solidFill>
              </a:rPr>
              <a:t>October: 	</a:t>
            </a:r>
            <a:r>
              <a:rPr lang="en-US" sz="2800" b="1" dirty="0"/>
              <a:t>	28 Days to Teach the Gospel </a:t>
            </a:r>
          </a:p>
          <a:p>
            <a:pPr defTabSz="514350"/>
            <a:r>
              <a:rPr lang="en-US" sz="2800" b="1" dirty="0">
                <a:solidFill>
                  <a:srgbClr val="116E93"/>
                </a:solidFill>
              </a:rPr>
              <a:t>November:</a:t>
            </a:r>
            <a:r>
              <a:rPr lang="en-US" sz="2800" b="1" dirty="0"/>
              <a:t>	28 Days to Become More Thankful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18A945-6DEF-44CA-8D83-2DBC36F2E9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81"/>
          <a:stretch/>
        </p:blipFill>
        <p:spPr>
          <a:xfrm>
            <a:off x="0" y="0"/>
            <a:ext cx="5210355" cy="17511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3A7B10-47B2-4FB4-8D52-82B4D475BF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18" t="68985" r="6236" b="11677"/>
          <a:stretch/>
        </p:blipFill>
        <p:spPr>
          <a:xfrm>
            <a:off x="5210355" y="1029761"/>
            <a:ext cx="3482354" cy="7821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237C55-F4E7-40CA-B554-5931CAE1FE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1" t="67439" r="49063" b="10707"/>
          <a:stretch/>
        </p:blipFill>
        <p:spPr>
          <a:xfrm>
            <a:off x="5141346" y="256332"/>
            <a:ext cx="3482354" cy="88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4801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1D3E1B-5D4B-447D-9F78-05A8921C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469" y="2050991"/>
            <a:ext cx="8776531" cy="48070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Send a note: “I’m glad that you’re my brother/sister in Christ!”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Seek to build someone up who is discouraged or overwhelmed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Express appreciation to an elder for his labors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Visit a widow or shut-in or elderly member in their home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Plan to be at worship and church services every time you can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Make a call: “I just wanted to see how you’re doing today”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Compliment someone who recently did a good job in the church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Invite someone to have lunch or coffee together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Lend a helping hand to someone in the church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Send a note: “I prayed for you today!  May God bless you!”</a:t>
            </a:r>
          </a:p>
        </p:txBody>
      </p:sp>
    </p:spTree>
    <p:extLst>
      <p:ext uri="{BB962C8B-B14F-4D97-AF65-F5344CB8AC3E}">
        <p14:creationId xmlns:p14="http://schemas.microsoft.com/office/powerpoint/2010/main" val="2599428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1D3E1B-5D4B-447D-9F78-05A8921C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469" y="2050991"/>
            <a:ext cx="8776531" cy="48070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Smile and give a warm hug to someone who has struggled lately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Express appreciation to someone who may rarely receive any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Share a Bible verse that means a lot to you and has helped you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Celebrate and congratulate an accomplishment someone enjoyed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Extend comfort or sympathy to someone suffering or lonely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Send a note: “I’m glad that we are part of the same church!”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Arrive early or stay late at worship to meet, greet and visit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Take a meal to someone who has been having a hard time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Express appreciation to someone who works for the church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Send a note of praise to a young person in the church</a:t>
            </a:r>
          </a:p>
        </p:txBody>
      </p:sp>
    </p:spTree>
    <p:extLst>
      <p:ext uri="{BB962C8B-B14F-4D97-AF65-F5344CB8AC3E}">
        <p14:creationId xmlns:p14="http://schemas.microsoft.com/office/powerpoint/2010/main" val="192448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1D3E1B-5D4B-447D-9F78-05A8921C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469" y="2050991"/>
            <a:ext cx="8776531" cy="48070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Invite someone to hang out or go somewhere together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Reach out to someone who always seems to reach out to others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Make a call: “I was thinking about you and praying for you today.”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Express appreciation for a kind act of service done to another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Let someone who is missing worship know he/she is missed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Invite others into your home for fellowship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Send a note of praise to a young parent in the church</a:t>
            </a:r>
          </a:p>
          <a:p>
            <a:pPr marL="0" indent="0"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Do a random (even little) act of kindness for a church member</a:t>
            </a:r>
          </a:p>
        </p:txBody>
      </p:sp>
    </p:spTree>
    <p:extLst>
      <p:ext uri="{BB962C8B-B14F-4D97-AF65-F5344CB8AC3E}">
        <p14:creationId xmlns:p14="http://schemas.microsoft.com/office/powerpoint/2010/main" val="96621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1D3E1B-5D4B-447D-9F78-05A8921C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469" y="2050991"/>
            <a:ext cx="8776531" cy="4807009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sz="3600" dirty="0"/>
              <a:t>Our Purpose: Call alongside and build up</a:t>
            </a:r>
            <a:br>
              <a:rPr lang="en-US" sz="3600" dirty="0"/>
            </a:br>
            <a:r>
              <a:rPr lang="en-US" sz="3400" dirty="0"/>
              <a:t>(1 Thess. 5:11)</a:t>
            </a:r>
          </a:p>
          <a:p>
            <a:pPr>
              <a:spcAft>
                <a:spcPts val="1000"/>
              </a:spcAft>
            </a:pPr>
            <a:r>
              <a:rPr lang="en-US" sz="3600" dirty="0"/>
              <a:t>Our Procedure: In word and in deed</a:t>
            </a:r>
            <a:br>
              <a:rPr lang="en-US" sz="3600" dirty="0"/>
            </a:br>
            <a:r>
              <a:rPr lang="en-US" sz="3400" dirty="0"/>
              <a:t>(1 John 3:18 + Prov. 12:25; 15:13; 16:24; 25:11) </a:t>
            </a:r>
          </a:p>
          <a:p>
            <a:pPr>
              <a:spcAft>
                <a:spcPts val="1000"/>
              </a:spcAft>
            </a:pPr>
            <a:r>
              <a:rPr lang="en-US" sz="3600" dirty="0"/>
              <a:t>Our Persistence: Daily and without delay</a:t>
            </a:r>
            <a:br>
              <a:rPr lang="en-US" sz="3600" dirty="0"/>
            </a:br>
            <a:r>
              <a:rPr lang="en-US" sz="3400" dirty="0"/>
              <a:t>(Heb. 3:13)</a:t>
            </a:r>
          </a:p>
        </p:txBody>
      </p:sp>
    </p:spTree>
    <p:extLst>
      <p:ext uri="{BB962C8B-B14F-4D97-AF65-F5344CB8AC3E}">
        <p14:creationId xmlns:p14="http://schemas.microsoft.com/office/powerpoint/2010/main" val="297204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44340-8DF1-413D-9B5C-815F204DB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must believe Jesus is God’s Son – John 8:24</a:t>
            </a:r>
          </a:p>
          <a:p>
            <a:r>
              <a:rPr lang="en-US" dirty="0"/>
              <a:t>You must repent of your sins – Acts 3:19</a:t>
            </a:r>
          </a:p>
          <a:p>
            <a:r>
              <a:rPr lang="en-US" dirty="0"/>
              <a:t>You must confess your faith – Romans 10:9</a:t>
            </a:r>
          </a:p>
          <a:p>
            <a:r>
              <a:rPr lang="en-US" dirty="0"/>
              <a:t>You must be immersed into Christ – Romans 6:3</a:t>
            </a:r>
          </a:p>
          <a:p>
            <a:pPr lvl="1"/>
            <a:r>
              <a:rPr lang="en-US" dirty="0"/>
              <a:t>God will forgive all of your sins – Acts 2:38</a:t>
            </a:r>
          </a:p>
          <a:p>
            <a:pPr lvl="1"/>
            <a:r>
              <a:rPr lang="en-US" dirty="0"/>
              <a:t>God will add you to His “one another” – Acts 2:47</a:t>
            </a:r>
          </a:p>
          <a:p>
            <a:pPr lvl="1"/>
            <a:r>
              <a:rPr lang="en-US" dirty="0"/>
              <a:t>God will register you in heaven – Hebrews 12:23</a:t>
            </a:r>
          </a:p>
          <a:p>
            <a:r>
              <a:rPr lang="en-US" dirty="0"/>
              <a:t>You must serve Him faithfully – Hebrews 3:12-15</a:t>
            </a:r>
          </a:p>
        </p:txBody>
      </p:sp>
    </p:spTree>
    <p:extLst>
      <p:ext uri="{BB962C8B-B14F-4D97-AF65-F5344CB8AC3E}">
        <p14:creationId xmlns:p14="http://schemas.microsoft.com/office/powerpoint/2010/main" val="316741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272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1D3E1B-5D4B-447D-9F78-05A8921CE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sz="4000" dirty="0"/>
              <a:t>Put Our Eyes on Each Other </a:t>
            </a:r>
            <a:br>
              <a:rPr lang="en-US" sz="3600" dirty="0"/>
            </a:br>
            <a:r>
              <a:rPr lang="en-US" sz="3600" dirty="0"/>
              <a:t>(Acts 11:23, 25) </a:t>
            </a:r>
          </a:p>
          <a:p>
            <a:pPr>
              <a:spcAft>
                <a:spcPts val="1000"/>
              </a:spcAft>
            </a:pPr>
            <a:r>
              <a:rPr lang="en-US" sz="4000" dirty="0"/>
              <a:t>Put Our Minds on Each Other </a:t>
            </a:r>
            <a:br>
              <a:rPr lang="en-US" sz="3600" dirty="0"/>
            </a:br>
            <a:r>
              <a:rPr lang="en-US" sz="3600" dirty="0"/>
              <a:t>(Heb. 10:24) </a:t>
            </a:r>
          </a:p>
        </p:txBody>
      </p:sp>
    </p:spTree>
    <p:extLst>
      <p:ext uri="{BB962C8B-B14F-4D97-AF65-F5344CB8AC3E}">
        <p14:creationId xmlns:p14="http://schemas.microsoft.com/office/powerpoint/2010/main" val="66687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1D3E1B-5D4B-447D-9F78-05A8921C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7" y="2605177"/>
            <a:ext cx="8820660" cy="4252824"/>
          </a:xfrm>
        </p:spPr>
        <p:txBody>
          <a:bodyPr numCol="3">
            <a:noAutofit/>
          </a:bodyPr>
          <a:lstStyle/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Cancer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Undergoing treatments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Chronic severe pain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Heart disease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Diabetes 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Recovering from hospital stay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Recovering from surgery or procedure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Undergoing medical tests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Awaiting results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Rehab, physical therapy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Dialysis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Complications with meds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Calendar full of </a:t>
            </a:r>
            <a:br>
              <a:rPr lang="en-US" sz="2400" dirty="0">
                <a:effectLst>
                  <a:glow rad="88900">
                    <a:schemeClr val="bg1"/>
                  </a:glow>
                </a:effectLst>
              </a:rPr>
            </a:b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doctor appts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Blood pressure problems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Chronic infection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Declining health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Failing memory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Emotional instability 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Elderly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Aging 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400" dirty="0">
                <a:effectLst>
                  <a:glow rad="88900">
                    <a:schemeClr val="bg1"/>
                  </a:glow>
                </a:effectLst>
              </a:rPr>
              <a:t>Growing feeble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AE6515-E0F2-4EEC-8066-CB774C52A292}"/>
              </a:ext>
            </a:extLst>
          </p:cNvPr>
          <p:cNvSpPr txBox="1"/>
          <p:nvPr/>
        </p:nvSpPr>
        <p:spPr>
          <a:xfrm>
            <a:off x="0" y="194957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glow rad="76200">
                    <a:schemeClr val="bg1"/>
                  </a:glow>
                </a:effectLst>
              </a:rPr>
              <a:t>Struggling with health issues</a:t>
            </a:r>
          </a:p>
        </p:txBody>
      </p:sp>
    </p:spTree>
    <p:extLst>
      <p:ext uri="{BB962C8B-B14F-4D97-AF65-F5344CB8AC3E}">
        <p14:creationId xmlns:p14="http://schemas.microsoft.com/office/powerpoint/2010/main" val="296128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1D3E1B-5D4B-447D-9F78-05A8921C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7" y="3128211"/>
            <a:ext cx="8820660" cy="3729790"/>
          </a:xfrm>
        </p:spPr>
        <p:txBody>
          <a:bodyPr numCol="2">
            <a:noAutofit/>
          </a:bodyPr>
          <a:lstStyle/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Failing health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Dementia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Alzheimer’s 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Heart disease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Cancer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Diabetes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Undergoing treatments 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Mental instability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Emotional instability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Childhood disease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Ongoing health issues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AE6515-E0F2-4EEC-8066-CB774C52A292}"/>
              </a:ext>
            </a:extLst>
          </p:cNvPr>
          <p:cNvSpPr txBox="1"/>
          <p:nvPr/>
        </p:nvSpPr>
        <p:spPr>
          <a:xfrm>
            <a:off x="0" y="194957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glow rad="76200">
                    <a:schemeClr val="bg1"/>
                  </a:glow>
                </a:effectLst>
              </a:rPr>
              <a:t>Struggling with health issues of a loved one</a:t>
            </a:r>
          </a:p>
          <a:p>
            <a:pPr algn="ctr"/>
            <a:r>
              <a:rPr lang="en-US" sz="3200" b="1" dirty="0">
                <a:effectLst>
                  <a:glow rad="76200">
                    <a:schemeClr val="bg1"/>
                  </a:glow>
                </a:effectLst>
              </a:rPr>
              <a:t>(parent, spouse, child, etc.)</a:t>
            </a:r>
          </a:p>
        </p:txBody>
      </p:sp>
    </p:spTree>
    <p:extLst>
      <p:ext uri="{BB962C8B-B14F-4D97-AF65-F5344CB8AC3E}">
        <p14:creationId xmlns:p14="http://schemas.microsoft.com/office/powerpoint/2010/main" val="89992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1D3E1B-5D4B-447D-9F78-05A8921C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7" y="2627697"/>
            <a:ext cx="8820660" cy="4230304"/>
          </a:xfrm>
        </p:spPr>
        <p:txBody>
          <a:bodyPr numCol="2">
            <a:noAutofit/>
          </a:bodyPr>
          <a:lstStyle/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New job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No job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Working 2-3 jobs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Overworked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Job uncertainty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Problems at work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Taken on added responsibility 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Struggling financially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Unsure if make it thru the week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Difficulty making payments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Dealing with bill collectors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Utilities being turned off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Unable to take care of kids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AE6515-E0F2-4EEC-8066-CB774C52A292}"/>
              </a:ext>
            </a:extLst>
          </p:cNvPr>
          <p:cNvSpPr txBox="1"/>
          <p:nvPr/>
        </p:nvSpPr>
        <p:spPr>
          <a:xfrm>
            <a:off x="0" y="194957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glow rad="76200">
                    <a:schemeClr val="bg1"/>
                  </a:glow>
                </a:effectLst>
              </a:rPr>
              <a:t>Job and financial stress</a:t>
            </a:r>
          </a:p>
        </p:txBody>
      </p:sp>
    </p:spTree>
    <p:extLst>
      <p:ext uri="{BB962C8B-B14F-4D97-AF65-F5344CB8AC3E}">
        <p14:creationId xmlns:p14="http://schemas.microsoft.com/office/powerpoint/2010/main" val="122327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1D3E1B-5D4B-447D-9F78-05A8921C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7" y="2627697"/>
            <a:ext cx="8820660" cy="4230304"/>
          </a:xfrm>
        </p:spPr>
        <p:txBody>
          <a:bodyPr numCol="2">
            <a:noAutofit/>
          </a:bodyPr>
          <a:lstStyle/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Alone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On his/her own for </a:t>
            </a:r>
            <a:br>
              <a:rPr lang="en-US" sz="2800" dirty="0">
                <a:effectLst>
                  <a:glow rad="88900">
                    <a:schemeClr val="bg1"/>
                  </a:glow>
                </a:effectLst>
              </a:rPr>
            </a:b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the first time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Widows/Widowers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Dealing with loss of loved one (spouse, child, sibling, parent, etc.)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Still dealing with loss after many years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Recovering from miscarriage 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Missing friend who moved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No close friends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AE6515-E0F2-4EEC-8066-CB774C52A292}"/>
              </a:ext>
            </a:extLst>
          </p:cNvPr>
          <p:cNvSpPr txBox="1"/>
          <p:nvPr/>
        </p:nvSpPr>
        <p:spPr>
          <a:xfrm>
            <a:off x="0" y="194957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glow rad="76200">
                    <a:schemeClr val="bg1"/>
                  </a:glow>
                </a:effectLst>
              </a:rPr>
              <a:t>Lonely</a:t>
            </a:r>
          </a:p>
        </p:txBody>
      </p:sp>
    </p:spTree>
    <p:extLst>
      <p:ext uri="{BB962C8B-B14F-4D97-AF65-F5344CB8AC3E}">
        <p14:creationId xmlns:p14="http://schemas.microsoft.com/office/powerpoint/2010/main" val="189745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1D3E1B-5D4B-447D-9F78-05A8921C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7" y="2627697"/>
            <a:ext cx="8820660" cy="4230304"/>
          </a:xfrm>
        </p:spPr>
        <p:txBody>
          <a:bodyPr numCol="2">
            <a:noAutofit/>
          </a:bodyPr>
          <a:lstStyle/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Newlyweds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Troubled marriages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Troubled homes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Living with a difficult husband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Living with a difficult wife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Living with a difficult child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Living with a difficult parent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Spouse not fulfilling his/her responsibilities 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Spouse not a Christian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Parent(s) not a Christian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Divorced—by choice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Divorced—not by choice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Divorced—due to infidelity 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800" dirty="0">
                <a:effectLst>
                  <a:glow rad="88900">
                    <a:schemeClr val="bg1"/>
                  </a:glow>
                </a:effectLst>
              </a:rPr>
              <a:t>Children of divorce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AE6515-E0F2-4EEC-8066-CB774C52A292}"/>
              </a:ext>
            </a:extLst>
          </p:cNvPr>
          <p:cNvSpPr txBox="1"/>
          <p:nvPr/>
        </p:nvSpPr>
        <p:spPr>
          <a:xfrm>
            <a:off x="0" y="194957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glow rad="76200">
                    <a:schemeClr val="bg1"/>
                  </a:glow>
                </a:effectLst>
              </a:rPr>
              <a:t>Home issues</a:t>
            </a:r>
          </a:p>
        </p:txBody>
      </p:sp>
    </p:spTree>
    <p:extLst>
      <p:ext uri="{BB962C8B-B14F-4D97-AF65-F5344CB8AC3E}">
        <p14:creationId xmlns:p14="http://schemas.microsoft.com/office/powerpoint/2010/main" val="249983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1257</TotalTime>
  <Words>858</Words>
  <Application>Microsoft Office PowerPoint</Application>
  <PresentationFormat>On-screen Show (4:3)</PresentationFormat>
  <Paragraphs>220</Paragraphs>
  <Slides>24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28</cp:revision>
  <dcterms:created xsi:type="dcterms:W3CDTF">2018-11-24T15:04:45Z</dcterms:created>
  <dcterms:modified xsi:type="dcterms:W3CDTF">2018-11-25T13:48:11Z</dcterms:modified>
</cp:coreProperties>
</file>