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"/>
  </p:handoutMasterIdLst>
  <p:sldIdLst>
    <p:sldId id="256" r:id="rId2"/>
    <p:sldId id="261" r:id="rId3"/>
    <p:sldId id="257" r:id="rId4"/>
    <p:sldId id="262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5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088CC-3600-4169-8146-0F2ABCC828CE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86C18-B155-4EBA-A368-CF2047EB1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91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729" y="357591"/>
            <a:ext cx="8250383" cy="3324947"/>
          </a:xfrm>
        </p:spPr>
        <p:txBody>
          <a:bodyPr anchor="ctr" anchorCtr="0"/>
          <a:lstStyle>
            <a:lvl1pPr algn="ctr">
              <a:defRPr sz="6000" b="1">
                <a:solidFill>
                  <a:srgbClr val="002060"/>
                </a:solidFill>
                <a:effectLst>
                  <a:outerShdw blurRad="50800" dist="25400" dir="2700000" algn="ctr" rotWithShape="0">
                    <a:schemeClr val="tx1"/>
                  </a:outerShdw>
                </a:effectLst>
                <a:latin typeface="Cambria" panose="020405030504060302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829694"/>
            <a:ext cx="6858000" cy="428105"/>
          </a:xfrm>
        </p:spPr>
        <p:txBody>
          <a:bodyPr>
            <a:noAutofit/>
          </a:bodyPr>
          <a:lstStyle>
            <a:lvl1pPr marL="0" indent="0" algn="ctr">
              <a:buNone/>
              <a:defRPr sz="3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324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6F27-F830-40C9-8229-650B19F08CB6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070DD-9E77-4EF5-B8C7-8CE459DCC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0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6F27-F830-40C9-8229-650B19F08CB6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070DD-9E77-4EF5-B8C7-8CE459DCC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96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069" y="87631"/>
            <a:ext cx="8695113" cy="779462"/>
          </a:xfrm>
        </p:spPr>
        <p:txBody>
          <a:bodyPr/>
          <a:lstStyle>
            <a:lvl1pPr algn="ctr">
              <a:defRPr b="1">
                <a:solidFill>
                  <a:srgbClr val="002060"/>
                </a:solidFill>
                <a:effectLst>
                  <a:outerShdw blurRad="50800" dist="25400" dir="27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3" y="980902"/>
            <a:ext cx="8744989" cy="5694218"/>
          </a:xfrm>
        </p:spPr>
        <p:txBody>
          <a:bodyPr/>
          <a:lstStyle>
            <a:lvl1pPr>
              <a:defRPr b="1"/>
            </a:lvl1pPr>
            <a:lvl2pPr marL="515938" indent="-228600">
              <a:buFont typeface="Calibri" panose="020F0502020204030204" pitchFamily="34" charset="0"/>
              <a:buChar char="−"/>
              <a:defRPr b="1"/>
            </a:lvl2pPr>
            <a:lvl3pPr marL="855663" indent="-228600">
              <a:defRPr b="1"/>
            </a:lvl3pPr>
            <a:lvl4pPr marL="1255713" indent="-228600">
              <a:buSzPct val="80000"/>
              <a:buFont typeface="Wingdings" panose="05000000000000000000" pitchFamily="2" charset="2"/>
              <a:buChar char="§"/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38466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6F27-F830-40C9-8229-650B19F08CB6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070DD-9E77-4EF5-B8C7-8CE459DCC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93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6F27-F830-40C9-8229-650B19F08CB6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070DD-9E77-4EF5-B8C7-8CE459DCC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69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6F27-F830-40C9-8229-650B19F08CB6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070DD-9E77-4EF5-B8C7-8CE459DCC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7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6F27-F830-40C9-8229-650B19F08CB6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070DD-9E77-4EF5-B8C7-8CE459DCC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57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6F27-F830-40C9-8229-650B19F08CB6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070DD-9E77-4EF5-B8C7-8CE459DCC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6F27-F830-40C9-8229-650B19F08CB6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070DD-9E77-4EF5-B8C7-8CE459DCC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4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6F27-F830-40C9-8229-650B19F08CB6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070DD-9E77-4EF5-B8C7-8CE459DCC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857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F6F27-F830-40C9-8229-650B19F08CB6}" type="datetimeFigureOut">
              <a:rPr lang="en-US" smtClean="0"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070DD-9E77-4EF5-B8C7-8CE459DCC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7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30000"/>
              </a:lnSpc>
              <a:spcAft>
                <a:spcPts val="800"/>
              </a:spcAft>
            </a:pPr>
            <a:r>
              <a:rPr lang="en-US" dirty="0"/>
              <a:t>Guaranteed Investment in Uncertain Times</a:t>
            </a:r>
            <a:endParaRPr lang="en-US" sz="4000" b="0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 Peter 4:17-19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5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87631"/>
            <a:ext cx="9144000" cy="779462"/>
          </a:xfrm>
        </p:spPr>
        <p:txBody>
          <a:bodyPr>
            <a:normAutofit/>
          </a:bodyPr>
          <a:lstStyle/>
          <a:p>
            <a:r>
              <a:rPr lang="en-US" sz="3800" dirty="0"/>
              <a:t>Guaranteed Investment in Uncertain Times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980902"/>
            <a:ext cx="8694952" cy="587709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Impending Suffering…Is Certain (4:17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Peter </a:t>
            </a:r>
            <a:r>
              <a:rPr lang="en-US" dirty="0"/>
              <a:t>had warned frequently about imminent trials </a:t>
            </a:r>
            <a:r>
              <a:rPr lang="en-US" dirty="0" smtClean="0"/>
              <a:t>(4:7</a:t>
            </a:r>
            <a:r>
              <a:rPr lang="en-US" dirty="0"/>
              <a:t>, 12)</a:t>
            </a:r>
            <a:endParaRPr lang="en-US" sz="3600" dirty="0"/>
          </a:p>
          <a:p>
            <a:pPr lvl="1"/>
            <a:r>
              <a:rPr lang="en-US" dirty="0"/>
              <a:t>Time of severe trials </a:t>
            </a:r>
            <a:r>
              <a:rPr lang="en-US" dirty="0" smtClean="0"/>
              <a:t>on </a:t>
            </a:r>
            <a:r>
              <a:rPr lang="en-US" dirty="0"/>
              <a:t>the church </a:t>
            </a:r>
            <a:r>
              <a:rPr lang="en-US" dirty="0" smtClean="0"/>
              <a:t>was </a:t>
            </a:r>
            <a:r>
              <a:rPr lang="en-US" dirty="0"/>
              <a:t>at hand</a:t>
            </a:r>
            <a:endParaRPr lang="en-US" sz="3600" dirty="0"/>
          </a:p>
          <a:p>
            <a:pPr lvl="1"/>
            <a:r>
              <a:rPr lang="en-US" dirty="0"/>
              <a:t>The </a:t>
            </a:r>
            <a:r>
              <a:rPr lang="en-US" dirty="0" smtClean="0"/>
              <a:t>church </a:t>
            </a:r>
            <a:r>
              <a:rPr lang="en-US" dirty="0"/>
              <a:t>was suffering due to the sinful choices of others </a:t>
            </a:r>
            <a:endParaRPr lang="en-US" sz="3600" dirty="0"/>
          </a:p>
          <a:p>
            <a:pPr lvl="1"/>
            <a:r>
              <a:rPr lang="en-US" dirty="0" smtClean="0"/>
              <a:t>Suffering </a:t>
            </a:r>
            <a:r>
              <a:rPr lang="en-US" dirty="0"/>
              <a:t>can </a:t>
            </a:r>
            <a:r>
              <a:rPr lang="en-US" dirty="0" smtClean="0"/>
              <a:t>result in discouragement </a:t>
            </a:r>
            <a:r>
              <a:rPr lang="en-US" dirty="0"/>
              <a:t>or </a:t>
            </a:r>
            <a:r>
              <a:rPr lang="en-US" dirty="0" smtClean="0"/>
              <a:t>becoming stronger</a:t>
            </a:r>
            <a:endParaRPr lang="en-US" sz="3600" dirty="0"/>
          </a:p>
          <a:p>
            <a:pPr lvl="1"/>
            <a:r>
              <a:rPr lang="en-US" dirty="0" smtClean="0"/>
              <a:t>If God’s church was soon </a:t>
            </a:r>
            <a:r>
              <a:rPr lang="en-US" dirty="0"/>
              <a:t>to fall into trials &amp; persecutions, how much worse the misery of those who do not </a:t>
            </a:r>
            <a:r>
              <a:rPr lang="en-US" dirty="0" smtClean="0"/>
              <a:t>obey God?</a:t>
            </a:r>
          </a:p>
          <a:p>
            <a:pPr lvl="1"/>
            <a:r>
              <a:rPr lang="en-US" dirty="0"/>
              <a:t>Which is better: Suffer with God’s help or Suffer without God?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25008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87631"/>
            <a:ext cx="9144000" cy="779462"/>
          </a:xfrm>
        </p:spPr>
        <p:txBody>
          <a:bodyPr>
            <a:normAutofit/>
          </a:bodyPr>
          <a:lstStyle/>
          <a:p>
            <a:r>
              <a:rPr lang="en-US" sz="3800" dirty="0"/>
              <a:t>Guaranteed Investment in Uncertain Times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980902"/>
            <a:ext cx="8694952" cy="587709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Immediate Deliverance…Is Uncertain (4:18)</a:t>
            </a:r>
            <a:endParaRPr lang="en-US" sz="4000" dirty="0"/>
          </a:p>
          <a:p>
            <a:pPr lvl="1"/>
            <a:r>
              <a:rPr lang="en-US" dirty="0" smtClean="0"/>
              <a:t>The </a:t>
            </a:r>
            <a:r>
              <a:rPr lang="en-US" dirty="0"/>
              <a:t>deliverance of the righteous </a:t>
            </a:r>
            <a:r>
              <a:rPr lang="en-US" dirty="0" smtClean="0"/>
              <a:t>(limited to the coming “judgment” of 1 Peter 4) could </a:t>
            </a:r>
            <a:r>
              <a:rPr lang="en-US" dirty="0"/>
              <a:t>come only with great difficulty</a:t>
            </a:r>
            <a:endParaRPr lang="en-US" sz="3600" dirty="0"/>
          </a:p>
          <a:p>
            <a:pPr lvl="1"/>
            <a:r>
              <a:rPr lang="en-US" dirty="0" smtClean="0"/>
              <a:t>This impending </a:t>
            </a:r>
            <a:r>
              <a:rPr lang="en-US" dirty="0"/>
              <a:t>judgment (</a:t>
            </a:r>
            <a:r>
              <a:rPr lang="en-US" dirty="0" smtClean="0"/>
              <a:t>end) </a:t>
            </a:r>
            <a:r>
              <a:rPr lang="en-US" dirty="0"/>
              <a:t>was NOT the final </a:t>
            </a:r>
            <a:r>
              <a:rPr lang="en-US" dirty="0" smtClean="0"/>
              <a:t>judgment</a:t>
            </a:r>
            <a:endParaRPr lang="en-US" sz="3600" dirty="0"/>
          </a:p>
          <a:p>
            <a:pPr lvl="2"/>
            <a:r>
              <a:rPr lang="en-US" dirty="0" smtClean="0"/>
              <a:t>The </a:t>
            </a:r>
            <a:r>
              <a:rPr lang="en-US" dirty="0"/>
              <a:t>judgment in this context was “at hand” and “upon us”</a:t>
            </a:r>
            <a:endParaRPr lang="en-US" sz="3200" dirty="0"/>
          </a:p>
          <a:p>
            <a:pPr lvl="2"/>
            <a:r>
              <a:rPr lang="en-US" dirty="0" smtClean="0"/>
              <a:t>The </a:t>
            </a:r>
            <a:r>
              <a:rPr lang="en-US" dirty="0"/>
              <a:t>righteous will be “abundantly supplied” an entrance into heaven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2 Pet. 1:10-11) </a:t>
            </a:r>
            <a:endParaRPr lang="en-US" dirty="0" smtClean="0"/>
          </a:p>
          <a:p>
            <a:pPr lvl="1"/>
            <a:r>
              <a:rPr lang="en-US" dirty="0" smtClean="0"/>
              <a:t>Context </a:t>
            </a:r>
            <a:r>
              <a:rPr lang="en-US" dirty="0"/>
              <a:t>of this suffering &amp; </a:t>
            </a:r>
            <a:r>
              <a:rPr lang="en-US" dirty="0" smtClean="0"/>
              <a:t>salvation indicates this judgment:</a:t>
            </a:r>
            <a:endParaRPr lang="en-US" sz="4000" dirty="0"/>
          </a:p>
          <a:p>
            <a:pPr lvl="2"/>
            <a:r>
              <a:rPr lang="en-US" dirty="0" smtClean="0"/>
              <a:t>Either referencing intense </a:t>
            </a:r>
            <a:r>
              <a:rPr lang="en-US" dirty="0"/>
              <a:t>persecution of </a:t>
            </a:r>
            <a:r>
              <a:rPr lang="en-US" dirty="0" smtClean="0"/>
              <a:t>Christians by </a:t>
            </a:r>
            <a:r>
              <a:rPr lang="en-US" dirty="0"/>
              <a:t>Roman </a:t>
            </a:r>
            <a:r>
              <a:rPr lang="en-US" dirty="0" smtClean="0"/>
              <a:t>Empire</a:t>
            </a:r>
            <a:endParaRPr lang="en-US" sz="3200" dirty="0"/>
          </a:p>
          <a:p>
            <a:pPr lvl="2"/>
            <a:r>
              <a:rPr lang="en-US" dirty="0" smtClean="0"/>
              <a:t>Or the destruction </a:t>
            </a:r>
            <a:r>
              <a:rPr lang="en-US" dirty="0"/>
              <a:t>of </a:t>
            </a:r>
            <a:r>
              <a:rPr lang="en-US" dirty="0" smtClean="0"/>
              <a:t>Jerusalem &amp; the temple (cf. Matt. 24:21-22)</a:t>
            </a:r>
            <a:endParaRPr lang="en-US" sz="3200" dirty="0"/>
          </a:p>
          <a:p>
            <a:pPr lvl="1"/>
            <a:r>
              <a:rPr lang="en-US" dirty="0"/>
              <a:t>Which is better: Be righteous and scarcely saved or </a:t>
            </a:r>
            <a:r>
              <a:rPr lang="en-US" dirty="0" smtClean="0"/>
              <a:t>unrighteous </a:t>
            </a:r>
            <a:r>
              <a:rPr lang="en-US" dirty="0"/>
              <a:t>and </a:t>
            </a:r>
            <a:r>
              <a:rPr lang="en-US" dirty="0" smtClean="0"/>
              <a:t>not saved?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2933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87631"/>
            <a:ext cx="9144000" cy="779462"/>
          </a:xfrm>
        </p:spPr>
        <p:txBody>
          <a:bodyPr>
            <a:normAutofit/>
          </a:bodyPr>
          <a:lstStyle/>
          <a:p>
            <a:r>
              <a:rPr lang="en-US" sz="3800" dirty="0"/>
              <a:t>Guaranteed Investment in Uncertain Times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980902"/>
            <a:ext cx="8694952" cy="587709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Investing with God…Is Guaranteed (4:19)</a:t>
            </a:r>
            <a:endParaRPr lang="en-US" sz="4000" dirty="0"/>
          </a:p>
          <a:p>
            <a:pPr lvl="1"/>
            <a:r>
              <a:rPr lang="en-US" dirty="0"/>
              <a:t>The only guaranteed and ultimate deliverance was through </a:t>
            </a:r>
            <a:r>
              <a:rPr lang="en-US" dirty="0" smtClean="0"/>
              <a:t>“the </a:t>
            </a:r>
            <a:r>
              <a:rPr lang="en-US" dirty="0"/>
              <a:t>will of </a:t>
            </a:r>
            <a:r>
              <a:rPr lang="en-US" dirty="0" smtClean="0"/>
              <a:t>God”</a:t>
            </a:r>
            <a:endParaRPr lang="en-US" sz="3600" dirty="0"/>
          </a:p>
          <a:p>
            <a:pPr lvl="1"/>
            <a:r>
              <a:rPr lang="en-US" dirty="0"/>
              <a:t>Souls of God will suffer according to </a:t>
            </a:r>
            <a:r>
              <a:rPr lang="en-US" dirty="0" smtClean="0"/>
              <a:t>“the </a:t>
            </a:r>
            <a:r>
              <a:rPr lang="en-US" dirty="0"/>
              <a:t>will of </a:t>
            </a:r>
            <a:r>
              <a:rPr lang="en-US" dirty="0" smtClean="0"/>
              <a:t>God” (cf. 3:17)</a:t>
            </a:r>
            <a:endParaRPr lang="en-US" sz="3600" dirty="0"/>
          </a:p>
          <a:p>
            <a:pPr lvl="1"/>
            <a:r>
              <a:rPr lang="en-US" dirty="0" smtClean="0"/>
              <a:t>Souls </a:t>
            </a:r>
            <a:r>
              <a:rPr lang="en-US" dirty="0"/>
              <a:t>of God must be committed to God</a:t>
            </a:r>
            <a:endParaRPr lang="en-US" sz="3600" dirty="0"/>
          </a:p>
          <a:p>
            <a:pPr lvl="2"/>
            <a:r>
              <a:rPr lang="en-US" dirty="0"/>
              <a:t>“Commit” is a banking term, meaning “to deposit</a:t>
            </a:r>
            <a:r>
              <a:rPr lang="en-US" dirty="0" smtClean="0"/>
              <a:t>” (cf. 2:23)</a:t>
            </a:r>
            <a:endParaRPr lang="en-US" sz="3200" dirty="0"/>
          </a:p>
          <a:p>
            <a:pPr lvl="2"/>
            <a:r>
              <a:rPr lang="en-US" dirty="0" smtClean="0"/>
              <a:t>Commit to God because we belong to God (Gen. 1:27; 1 Cor. 6:19-20)</a:t>
            </a:r>
          </a:p>
          <a:p>
            <a:pPr lvl="2"/>
            <a:r>
              <a:rPr lang="en-US" dirty="0" smtClean="0"/>
              <a:t>He </a:t>
            </a:r>
            <a:r>
              <a:rPr lang="en-US" dirty="0"/>
              <a:t>alone is </a:t>
            </a:r>
            <a:r>
              <a:rPr lang="en-US" dirty="0" smtClean="0"/>
              <a:t>“faithful” and trustworthy!</a:t>
            </a:r>
            <a:endParaRPr lang="en-US" sz="2800" dirty="0"/>
          </a:p>
          <a:p>
            <a:pPr lvl="2"/>
            <a:r>
              <a:rPr lang="en-US" dirty="0" smtClean="0"/>
              <a:t>Committing our </a:t>
            </a:r>
            <a:r>
              <a:rPr lang="en-US" dirty="0"/>
              <a:t>souls to God </a:t>
            </a:r>
            <a:r>
              <a:rPr lang="en-US" dirty="0" smtClean="0"/>
              <a:t>is </a:t>
            </a:r>
            <a:r>
              <a:rPr lang="en-US" dirty="0"/>
              <a:t>a guaranteed </a:t>
            </a:r>
            <a:r>
              <a:rPr lang="en-US" dirty="0" smtClean="0"/>
              <a:t>investment </a:t>
            </a:r>
            <a:r>
              <a:rPr lang="en-US" dirty="0"/>
              <a:t>(</a:t>
            </a:r>
            <a:r>
              <a:rPr lang="en-US" dirty="0" smtClean="0"/>
              <a:t>2 Tim. 1:12)!</a:t>
            </a:r>
            <a:endParaRPr lang="en-US" sz="3000" dirty="0"/>
          </a:p>
          <a:p>
            <a:pPr lvl="1"/>
            <a:r>
              <a:rPr lang="en-US" dirty="0"/>
              <a:t>Souls of God can only be committed </a:t>
            </a:r>
            <a:r>
              <a:rPr lang="en-US" dirty="0" smtClean="0"/>
              <a:t>to Him by “doing good”</a:t>
            </a:r>
            <a:endParaRPr lang="en-US" sz="3600" dirty="0"/>
          </a:p>
          <a:p>
            <a:pPr lvl="2"/>
            <a:r>
              <a:rPr lang="en-US" dirty="0" smtClean="0"/>
              <a:t>The means </a:t>
            </a:r>
            <a:r>
              <a:rPr lang="en-US" dirty="0"/>
              <a:t>of depositing our souls into God’s care is </a:t>
            </a:r>
            <a:r>
              <a:rPr lang="en-US" dirty="0" smtClean="0"/>
              <a:t>through active obedience to </a:t>
            </a:r>
            <a:r>
              <a:rPr lang="en-US" dirty="0"/>
              <a:t>His </a:t>
            </a:r>
            <a:r>
              <a:rPr lang="en-US" dirty="0" smtClean="0"/>
              <a:t>will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9176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Have You Committed Your Soul to God?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3" y="980902"/>
            <a:ext cx="8828117" cy="5694218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dirty="0" smtClean="0"/>
              <a:t>Believe Jesus is God’s Son – Mark 16:16</a:t>
            </a:r>
          </a:p>
          <a:p>
            <a:pPr lvl="0">
              <a:lnSpc>
                <a:spcPct val="100000"/>
              </a:lnSpc>
            </a:pPr>
            <a:r>
              <a:rPr lang="en-US" dirty="0" smtClean="0"/>
              <a:t>Repent of your sins and turn to God – Acts 2:38</a:t>
            </a:r>
          </a:p>
          <a:p>
            <a:pPr lvl="0">
              <a:lnSpc>
                <a:spcPct val="100000"/>
              </a:lnSpc>
            </a:pPr>
            <a:r>
              <a:rPr lang="en-US" dirty="0" smtClean="0"/>
              <a:t>Confess your faith in Jesus – Romans 10:9-10</a:t>
            </a:r>
          </a:p>
          <a:p>
            <a:pPr lvl="0">
              <a:lnSpc>
                <a:spcPct val="100000"/>
              </a:lnSpc>
            </a:pPr>
            <a:r>
              <a:rPr lang="en-US" dirty="0" smtClean="0"/>
              <a:t>Be immersed into Christ – Galatians 3:27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God will wash away all of your sins – Acts 22:16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Walk faithfully with the Lord – 1 John 1:7</a:t>
            </a:r>
          </a:p>
        </p:txBody>
      </p:sp>
    </p:spTree>
    <p:extLst>
      <p:ext uri="{BB962C8B-B14F-4D97-AF65-F5344CB8AC3E}">
        <p14:creationId xmlns:p14="http://schemas.microsoft.com/office/powerpoint/2010/main" val="47574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4660</TotalTime>
  <Words>394</Words>
  <Application>Microsoft Office PowerPoint</Application>
  <PresentationFormat>On-screen Show (4:3)</PresentationFormat>
  <Paragraphs>40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Wingdings</vt:lpstr>
      <vt:lpstr>Office Theme</vt:lpstr>
      <vt:lpstr>Guaranteed Investment in Uncertain Times</vt:lpstr>
      <vt:lpstr>Guaranteed Investment in Uncertain Times</vt:lpstr>
      <vt:lpstr>Guaranteed Investment in Uncertain Times</vt:lpstr>
      <vt:lpstr>Guaranteed Investment in Uncertain Times</vt:lpstr>
      <vt:lpstr>Have You Committed Your Soul to God?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 Title Here</dc:title>
  <dc:creator>David Sproule</dc:creator>
  <cp:lastModifiedBy>David Sproule</cp:lastModifiedBy>
  <cp:revision>58</cp:revision>
  <dcterms:created xsi:type="dcterms:W3CDTF">2016-12-23T01:06:17Z</dcterms:created>
  <dcterms:modified xsi:type="dcterms:W3CDTF">2017-11-26T22:36:53Z</dcterms:modified>
</cp:coreProperties>
</file>