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522" r:id="rId2"/>
    <p:sldId id="523" r:id="rId3"/>
    <p:sldId id="558" r:id="rId4"/>
    <p:sldId id="577" r:id="rId5"/>
    <p:sldId id="565" r:id="rId6"/>
    <p:sldId id="566" r:id="rId7"/>
    <p:sldId id="580" r:id="rId8"/>
    <p:sldId id="569" r:id="rId9"/>
    <p:sldId id="570" r:id="rId10"/>
    <p:sldId id="582" r:id="rId11"/>
    <p:sldId id="587" r:id="rId12"/>
    <p:sldId id="583" r:id="rId13"/>
    <p:sldId id="589" r:id="rId14"/>
    <p:sldId id="588" r:id="rId15"/>
    <p:sldId id="584" r:id="rId16"/>
    <p:sldId id="585" r:id="rId17"/>
    <p:sldId id="586" r:id="rId18"/>
  </p:sldIdLst>
  <p:sldSz cx="9144000" cy="6858000" type="screen4x3"/>
  <p:notesSz cx="7023100" cy="9309100"/>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365" autoAdjust="0"/>
  </p:normalViewPr>
  <p:slideViewPr>
    <p:cSldViewPr>
      <p:cViewPr varScale="1">
        <p:scale>
          <a:sx n="89" d="100"/>
          <a:sy n="89" d="100"/>
        </p:scale>
        <p:origin x="-128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98830AA7-C737-4BF0-82C9-E369C2036685}" type="datetimeFigureOut">
              <a:rPr lang="en-US" smtClean="0"/>
              <a:pPr/>
              <a:t>6/26/2011</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1A6CF6CD-3DB5-48C6-8661-939F380B8233}" type="slidenum">
              <a:rPr lang="en-US" smtClean="0"/>
              <a:pPr/>
              <a:t>‹#›</a:t>
            </a:fld>
            <a:endParaRPr lang="en-US"/>
          </a:p>
        </p:txBody>
      </p:sp>
    </p:spTree>
    <p:extLst>
      <p:ext uri="{BB962C8B-B14F-4D97-AF65-F5344CB8AC3E}">
        <p14:creationId xmlns:p14="http://schemas.microsoft.com/office/powerpoint/2010/main" xmlns="" val="3965045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D9644E3A-BFB1-4A65-A8AC-2027774DFE15}" type="datetimeFigureOut">
              <a:rPr lang="en-US" smtClean="0"/>
              <a:pPr/>
              <a:t>6/26/2011</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C89F0514-3EBD-482A-9F2C-E651A59A9E12}" type="slidenum">
              <a:rPr lang="en-US" smtClean="0"/>
              <a:pPr/>
              <a:t>‹#›</a:t>
            </a:fld>
            <a:endParaRPr lang="en-US"/>
          </a:p>
        </p:txBody>
      </p:sp>
    </p:spTree>
    <p:extLst>
      <p:ext uri="{BB962C8B-B14F-4D97-AF65-F5344CB8AC3E}">
        <p14:creationId xmlns:p14="http://schemas.microsoft.com/office/powerpoint/2010/main" xmlns="" val="2163931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B16EBA-5A07-40BE-9A68-5187C5F360F1}" type="datetimeFigureOut">
              <a:rPr lang="en-US" smtClean="0"/>
              <a:pPr/>
              <a:t>6/26/2011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362BA3-893B-4A9A-A35F-85B2A9CDC3E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9144000" cy="5791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B16EBA-5A07-40BE-9A68-5187C5F360F1}" type="datetimeFigureOut">
              <a:rPr lang="en-US" smtClean="0"/>
              <a:pPr/>
              <a:t>6/26/2011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362BA3-893B-4A9A-A35F-85B2A9CDC3E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B16EBA-5A07-40BE-9A68-5187C5F360F1}" type="datetimeFigureOut">
              <a:rPr lang="en-US" smtClean="0"/>
              <a:pPr/>
              <a:t>6/26/2011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362BA3-893B-4A9A-A35F-85B2A9CDC3EF}"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B16EBA-5A07-40BE-9A68-5187C5F360F1}" type="datetimeFigureOut">
              <a:rPr lang="en-US" smtClean="0"/>
              <a:pPr/>
              <a:t>6/26/2011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362BA3-893B-4A9A-A35F-85B2A9CDC3E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0" y="6477000"/>
            <a:ext cx="9144000" cy="381000"/>
          </a:xfrm>
        </p:spPr>
        <p:txBody>
          <a:bodyPr>
            <a:normAutofit/>
          </a:bodyPr>
          <a:lstStyle>
            <a:lvl1pPr marL="0" indent="0">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B16EBA-5A07-40BE-9A68-5187C5F360F1}" type="datetimeFigureOut">
              <a:rPr lang="en-US" smtClean="0"/>
              <a:pPr/>
              <a:t>6/26/2011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362BA3-893B-4A9A-A35F-85B2A9CDC3E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B16EBA-5A07-40BE-9A68-5187C5F360F1}" type="datetimeFigureOut">
              <a:rPr lang="en-US" smtClean="0"/>
              <a:pPr/>
              <a:t>6/26/2011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362BA3-893B-4A9A-A35F-85B2A9CDC3E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B16EBA-5A07-40BE-9A68-5187C5F360F1}" type="datetimeFigureOut">
              <a:rPr lang="en-US" smtClean="0"/>
              <a:pPr/>
              <a:t>6/26/2011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362BA3-893B-4A9A-A35F-85B2A9CDC3E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B16EBA-5A07-40BE-9A68-5187C5F360F1}" type="datetimeFigureOut">
              <a:rPr lang="en-US" smtClean="0"/>
              <a:pPr/>
              <a:t>6/26/2011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362BA3-893B-4A9A-A35F-85B2A9CDC3E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B16EBA-5A07-40BE-9A68-5187C5F360F1}" type="datetimeFigureOut">
              <a:rPr lang="en-US" smtClean="0"/>
              <a:pPr/>
              <a:t>6/26/2011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362BA3-893B-4A9A-A35F-85B2A9CDC3E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2"/>
          <p:cNvSpPr>
            <a:spLocks noGrp="1"/>
          </p:cNvSpPr>
          <p:nvPr>
            <p:ph type="body" sz="half" idx="2"/>
          </p:nvPr>
        </p:nvSpPr>
        <p:spPr>
          <a:xfrm>
            <a:off x="0" y="6477000"/>
            <a:ext cx="9144000" cy="381000"/>
          </a:xfrm>
        </p:spPr>
        <p:txBody>
          <a:bodyPr>
            <a:noAutofit/>
          </a:bodyPr>
          <a:lstStyle>
            <a:lvl1pPr marL="0" indent="0">
              <a:buFontTx/>
              <a:buNone/>
              <a:defRPr sz="1800"/>
            </a:lvl1pPr>
          </a:lstStyle>
          <a:p>
            <a:r>
              <a:rPr lang="en-US" dirty="0" smtClean="0"/>
              <a:t>Gomer with her lovers</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B16EBA-5A07-40BE-9A68-5187C5F360F1}" type="datetimeFigureOut">
              <a:rPr lang="en-US" smtClean="0"/>
              <a:pPr/>
              <a:t>6/26/2011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362BA3-893B-4A9A-A35F-85B2A9CDC3E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B16EBA-5A07-40BE-9A68-5187C5F360F1}" type="datetimeFigureOut">
              <a:rPr lang="en-US" smtClean="0"/>
              <a:pPr/>
              <a:t>6/26/2011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362BA3-893B-4A9A-A35F-85B2A9CDC3EF}"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17 - Open Bible - Book of Isaiah"/>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5926137"/>
          </a:xfrm>
          <a:prstGeom prst="rect">
            <a:avLst/>
          </a:prstGeom>
          <a:noFill/>
          <a:ln>
            <a:noFill/>
          </a:ln>
        </p:spPr>
      </p:pic>
      <p:sp>
        <p:nvSpPr>
          <p:cNvPr id="5" name="TextBox 4"/>
          <p:cNvSpPr txBox="1"/>
          <p:nvPr/>
        </p:nvSpPr>
        <p:spPr>
          <a:xfrm>
            <a:off x="0" y="5939135"/>
            <a:ext cx="6781800" cy="461665"/>
          </a:xfrm>
          <a:prstGeom prst="rect">
            <a:avLst/>
          </a:prstGeom>
          <a:noFill/>
        </p:spPr>
        <p:txBody>
          <a:bodyPr wrap="square" rtlCol="0">
            <a:spAutoFit/>
          </a:bodyPr>
          <a:lstStyle/>
          <a:p>
            <a:pPr lvl="0"/>
            <a:r>
              <a:rPr lang="en-US" sz="2400" b="1" kern="0" dirty="0" smtClean="0">
                <a:solidFill>
                  <a:sysClr val="window" lastClr="FFFFFF"/>
                </a:solidFill>
                <a:effectLst>
                  <a:outerShdw blurRad="50800" dist="50800" dir="2700000" algn="ctr" rotWithShape="0">
                    <a:sysClr val="windowText" lastClr="000000"/>
                  </a:outerShdw>
                </a:effectLst>
              </a:rPr>
              <a:t>Messianic Prophet</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endParaRPr>
          </a:p>
        </p:txBody>
      </p:sp>
      <p:sp>
        <p:nvSpPr>
          <p:cNvPr id="7" name="TextBox 6"/>
          <p:cNvSpPr txBox="1"/>
          <p:nvPr/>
        </p:nvSpPr>
        <p:spPr>
          <a:xfrm>
            <a:off x="4953000" y="5939135"/>
            <a:ext cx="4191000" cy="461665"/>
          </a:xfrm>
          <a:prstGeom prst="rect">
            <a:avLst/>
          </a:prstGeom>
          <a:noFill/>
        </p:spPr>
        <p:txBody>
          <a:bodyPr wrap="square" rtlCol="0">
            <a:spAutoFit/>
          </a:bodyPr>
          <a:lstStyle/>
          <a:p>
            <a:pPr lvl="0" algn="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Isaiah</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p14="http://schemas.microsoft.com/office/powerpoint/2010/main" xmlns="" val="13384602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55 - The Lord's highway"/>
          <p:cNvPicPr>
            <a:picLocks noGrp="1" noChangeAspect="1"/>
          </p:cNvPicPr>
          <p:nvPr isPhoto="1"/>
        </p:nvPicPr>
        <p:blipFill>
          <a:blip r:embed="rId2" cstate="print">
            <a:lum/>
            <a:extLst>
              <a:ext uri="{28A0092B-C50C-407E-A947-70E740481C1C}">
                <a14:useLocalDpi xmlns="" xmlns:a14="http://schemas.microsoft.com/office/drawing/2010/main" val="0"/>
              </a:ext>
            </a:extLst>
          </a:blip>
          <a:stretch>
            <a:fillRect/>
          </a:stretch>
        </p:blipFill>
        <p:spPr>
          <a:xfrm>
            <a:off x="0" y="0"/>
            <a:ext cx="9144000" cy="5926137"/>
          </a:xfrm>
          <a:prstGeom prst="rect">
            <a:avLst/>
          </a:prstGeom>
          <a:noFill/>
          <a:ln>
            <a:noFill/>
          </a:ln>
        </p:spPr>
      </p:pic>
      <p:sp>
        <p:nvSpPr>
          <p:cNvPr id="7" name="TextBox 6"/>
          <p:cNvSpPr txBox="1"/>
          <p:nvPr/>
        </p:nvSpPr>
        <p:spPr>
          <a:xfrm>
            <a:off x="0" y="5939135"/>
            <a:ext cx="5334000" cy="830997"/>
          </a:xfrm>
          <a:prstGeom prst="rect">
            <a:avLst/>
          </a:prstGeom>
          <a:noFill/>
        </p:spPr>
        <p:txBody>
          <a:bodyPr wrap="square" rtlCol="0">
            <a:spAutoFit/>
          </a:bodyPr>
          <a:lstStyle/>
          <a:p>
            <a:pPr lvl="0"/>
            <a:r>
              <a:rPr lang="en-US" sz="2400" b="1" kern="0" dirty="0" smtClean="0">
                <a:solidFill>
                  <a:sysClr val="window" lastClr="FFFFFF"/>
                </a:solidFill>
                <a:effectLst>
                  <a:outerShdw blurRad="50800" dist="50800" dir="2700000" algn="ctr" rotWithShape="0">
                    <a:sysClr val="windowText" lastClr="000000"/>
                  </a:outerShdw>
                </a:effectLst>
              </a:rPr>
              <a:t>How Much Higher God's Thoughts &amp; God's Ways Are Than Man's</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endParaRPr>
          </a:p>
        </p:txBody>
      </p:sp>
      <p:sp>
        <p:nvSpPr>
          <p:cNvPr id="8" name="TextBox 7"/>
          <p:cNvSpPr txBox="1"/>
          <p:nvPr/>
        </p:nvSpPr>
        <p:spPr>
          <a:xfrm>
            <a:off x="4953000" y="5939135"/>
            <a:ext cx="4191000" cy="830997"/>
          </a:xfrm>
          <a:prstGeom prst="rect">
            <a:avLst/>
          </a:prstGeom>
          <a:noFill/>
        </p:spPr>
        <p:txBody>
          <a:bodyPr wrap="square" rtlCol="0">
            <a:spAutoFit/>
          </a:bodyPr>
          <a:lstStyle/>
          <a:p>
            <a:pPr lvl="0" algn="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As the Heavens Are Higher Than the Earth</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 xmlns:p14="http://schemas.microsoft.com/office/powerpoint/2010/main" val="213299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55 - The Lord's highway"/>
          <p:cNvPicPr>
            <a:picLocks noGrp="1" noChangeAspect="1"/>
          </p:cNvPicPr>
          <p:nvPr isPhoto="1"/>
        </p:nvPicPr>
        <p:blipFill>
          <a:blip r:embed="rId2" cstate="print">
            <a:lum/>
            <a:extLst>
              <a:ext uri="{28A0092B-C50C-407E-A947-70E740481C1C}">
                <a14:useLocalDpi xmlns="" xmlns:a14="http://schemas.microsoft.com/office/drawing/2010/main" val="0"/>
              </a:ext>
            </a:extLst>
          </a:blip>
          <a:stretch>
            <a:fillRect/>
          </a:stretch>
        </p:blipFill>
        <p:spPr>
          <a:xfrm>
            <a:off x="0" y="0"/>
            <a:ext cx="9144000" cy="5926137"/>
          </a:xfrm>
          <a:prstGeom prst="rect">
            <a:avLst/>
          </a:prstGeom>
          <a:noFill/>
          <a:ln>
            <a:noFill/>
          </a:ln>
        </p:spPr>
      </p:pic>
      <p:sp>
        <p:nvSpPr>
          <p:cNvPr id="5" name="TextBox 4"/>
          <p:cNvSpPr txBox="1"/>
          <p:nvPr/>
        </p:nvSpPr>
        <p:spPr>
          <a:xfrm>
            <a:off x="0" y="4765119"/>
            <a:ext cx="9144000" cy="2092881"/>
          </a:xfrm>
          <a:prstGeom prst="rect">
            <a:avLst/>
          </a:prstGeom>
          <a:solidFill>
            <a:srgbClr val="1F497D"/>
          </a:solidFill>
          <a:ln w="12700">
            <a:solidFill>
              <a:sysClr val="window" lastClr="FFFFFF"/>
            </a:solidFill>
          </a:ln>
        </p:spPr>
        <p:txBody>
          <a:bodyPr wrap="square" rtlCol="0">
            <a:spAutoFit/>
          </a:bodyPr>
          <a:lstStyle/>
          <a:p>
            <a:pPr marL="0" marR="0" lvl="0" indent="0" defTabSz="914400" eaLnBrk="1" fontAlgn="auto" latinLnBrk="0" hangingPunct="1">
              <a:lnSpc>
                <a:spcPct val="100000"/>
              </a:lnSpc>
              <a:spcBef>
                <a:spcPts val="0"/>
              </a:spcBef>
              <a:spcAft>
                <a:spcPts val="1200"/>
              </a:spcAft>
              <a:buClrTx/>
              <a:buSzTx/>
              <a:buFontTx/>
              <a:buNone/>
              <a:tabLst/>
              <a:defRPr/>
            </a:pPr>
            <a:r>
              <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rPr>
              <a:t>Isaiah </a:t>
            </a:r>
            <a:r>
              <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rPr>
              <a:t>55:8-9:  </a:t>
            </a:r>
            <a:endPar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endParaRPr>
          </a:p>
          <a:p>
            <a:pPr lvl="0"/>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“For My thoughts are not your thoughts, Nor are your ways My ways," says the LORD.  For as the heavens are higher than the earth, So are My ways higher than your ways, And My thoughts than your thoughts.”</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 xmlns:p14="http://schemas.microsoft.com/office/powerpoint/2010/main" val="213299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55 - The Lord's highway"/>
          <p:cNvPicPr>
            <a:picLocks noGrp="1" noChangeAspect="1"/>
          </p:cNvPicPr>
          <p:nvPr isPhoto="1"/>
        </p:nvPicPr>
        <p:blipFill>
          <a:blip r:embed="rId2" cstate="print">
            <a:lum/>
            <a:extLst>
              <a:ext uri="{28A0092B-C50C-407E-A947-70E740481C1C}">
                <a14:useLocalDpi xmlns="" xmlns:a14="http://schemas.microsoft.com/office/drawing/2010/main" val="0"/>
              </a:ext>
            </a:extLst>
          </a:blip>
          <a:stretch>
            <a:fillRect/>
          </a:stretch>
        </p:blipFill>
        <p:spPr>
          <a:xfrm>
            <a:off x="0" y="0"/>
            <a:ext cx="9144000" cy="5926137"/>
          </a:xfrm>
          <a:prstGeom prst="rect">
            <a:avLst/>
          </a:prstGeom>
          <a:noFill/>
          <a:ln>
            <a:noFill/>
          </a:ln>
        </p:spPr>
      </p:pic>
      <p:sp>
        <p:nvSpPr>
          <p:cNvPr id="7" name="TextBox 6"/>
          <p:cNvSpPr txBox="1"/>
          <p:nvPr/>
        </p:nvSpPr>
        <p:spPr>
          <a:xfrm>
            <a:off x="0" y="5939135"/>
            <a:ext cx="3657600" cy="830997"/>
          </a:xfrm>
          <a:prstGeom prst="rect">
            <a:avLst/>
          </a:prstGeom>
          <a:noFill/>
        </p:spPr>
        <p:txBody>
          <a:bodyPr wrap="square" rtlCol="0">
            <a:spAutoFit/>
          </a:bodyPr>
          <a:lstStyle/>
          <a:p>
            <a:pPr lvl="0"/>
            <a:r>
              <a:rPr lang="en-US" sz="2400" b="1" kern="0" dirty="0" smtClean="0">
                <a:solidFill>
                  <a:sysClr val="window" lastClr="FFFFFF"/>
                </a:solidFill>
                <a:effectLst>
                  <a:outerShdw blurRad="50800" dist="50800" dir="2700000" algn="ctr" rotWithShape="0">
                    <a:sysClr val="windowText" lastClr="000000"/>
                  </a:outerShdw>
                </a:effectLst>
              </a:rPr>
              <a:t>Isaiah Prophesied That God's Word Would Not</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endParaRPr>
          </a:p>
        </p:txBody>
      </p:sp>
      <p:sp>
        <p:nvSpPr>
          <p:cNvPr id="8" name="TextBox 7"/>
          <p:cNvSpPr txBox="1"/>
          <p:nvPr/>
        </p:nvSpPr>
        <p:spPr>
          <a:xfrm>
            <a:off x="4953000" y="5939135"/>
            <a:ext cx="4191000" cy="461665"/>
          </a:xfrm>
          <a:prstGeom prst="rect">
            <a:avLst/>
          </a:prstGeom>
          <a:noFill/>
        </p:spPr>
        <p:txBody>
          <a:bodyPr wrap="square" rtlCol="0">
            <a:spAutoFit/>
          </a:bodyPr>
          <a:lstStyle/>
          <a:p>
            <a:pPr lvl="0" algn="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Return unto Him Void</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 xmlns:p14="http://schemas.microsoft.com/office/powerpoint/2010/main" val="213299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58 - Aged Isaiah teaching people"/>
          <p:cNvPicPr>
            <a:picLocks noGrp="1" noChangeAspect="1"/>
          </p:cNvPicPr>
          <p:nvPr isPhoto="1"/>
        </p:nvPicPr>
        <p:blipFill>
          <a:blip r:embed="rId2" cstate="print">
            <a:lum/>
            <a:extLst>
              <a:ext uri="{28A0092B-C50C-407E-A947-70E740481C1C}">
                <a14:useLocalDpi xmlns="" xmlns:a14="http://schemas.microsoft.com/office/drawing/2010/main" val="0"/>
              </a:ext>
            </a:extLst>
          </a:blip>
          <a:stretch>
            <a:fillRect/>
          </a:stretch>
        </p:blipFill>
        <p:spPr>
          <a:xfrm>
            <a:off x="0" y="0"/>
            <a:ext cx="9144000" cy="5926137"/>
          </a:xfrm>
          <a:prstGeom prst="rect">
            <a:avLst/>
          </a:prstGeom>
          <a:noFill/>
          <a:ln>
            <a:noFill/>
          </a:ln>
        </p:spPr>
      </p:pic>
      <p:sp>
        <p:nvSpPr>
          <p:cNvPr id="5" name="TextBox 4"/>
          <p:cNvSpPr txBox="1"/>
          <p:nvPr/>
        </p:nvSpPr>
        <p:spPr>
          <a:xfrm>
            <a:off x="0" y="5939135"/>
            <a:ext cx="5334000" cy="830997"/>
          </a:xfrm>
          <a:prstGeom prst="rect">
            <a:avLst/>
          </a:prstGeom>
          <a:noFill/>
        </p:spPr>
        <p:txBody>
          <a:bodyPr wrap="square" rtlCol="0">
            <a:spAutoFit/>
          </a:bodyPr>
          <a:lstStyle/>
          <a:p>
            <a:pPr lvl="0"/>
            <a:r>
              <a:rPr lang="en-US" sz="2400" b="1" kern="0" dirty="0" smtClean="0">
                <a:solidFill>
                  <a:sysClr val="window" lastClr="FFFFFF"/>
                </a:solidFill>
                <a:effectLst>
                  <a:outerShdw blurRad="50800" dist="50800" dir="2700000" algn="ctr" rotWithShape="0">
                    <a:sysClr val="windowText" lastClr="000000"/>
                  </a:outerShdw>
                </a:effectLst>
              </a:rPr>
              <a:t>Isaiah's Description of the Consequences of Sin</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endParaRPr>
          </a:p>
        </p:txBody>
      </p:sp>
      <p:sp>
        <p:nvSpPr>
          <p:cNvPr id="6" name="TextBox 5"/>
          <p:cNvSpPr txBox="1"/>
          <p:nvPr/>
        </p:nvSpPr>
        <p:spPr>
          <a:xfrm>
            <a:off x="3962400" y="5939135"/>
            <a:ext cx="5181600" cy="830997"/>
          </a:xfrm>
          <a:prstGeom prst="rect">
            <a:avLst/>
          </a:prstGeom>
          <a:noFill/>
        </p:spPr>
        <p:txBody>
          <a:bodyPr wrap="square" rtlCol="0">
            <a:spAutoFit/>
          </a:bodyPr>
          <a:lstStyle/>
          <a:p>
            <a:pPr lvl="0" algn="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"Your iniquities have separated you from your God"</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
        <p:nvSpPr>
          <p:cNvPr id="7" name="TextBox 6"/>
          <p:cNvSpPr txBox="1"/>
          <p:nvPr/>
        </p:nvSpPr>
        <p:spPr>
          <a:xfrm>
            <a:off x="76200" y="4960203"/>
            <a:ext cx="3962400" cy="830997"/>
          </a:xfrm>
          <a:prstGeom prst="rect">
            <a:avLst/>
          </a:prstGeom>
          <a:solidFill>
            <a:srgbClr val="1F497D"/>
          </a:solidFill>
          <a:ln w="12700">
            <a:solidFill>
              <a:sysClr val="window" lastClr="FFFFFF"/>
            </a:solidFill>
          </a:ln>
        </p:spPr>
        <p:txBody>
          <a:bodyPr wrap="square" rtlCol="0">
            <a:spAutoFit/>
          </a:bodyPr>
          <a:lstStyle/>
          <a:p>
            <a:pPr lvl="0"/>
            <a:r>
              <a:rPr lang="en-US" sz="2400" b="1" kern="0" dirty="0" smtClean="0">
                <a:solidFill>
                  <a:sysClr val="window" lastClr="FFFFFF"/>
                </a:solidFill>
                <a:effectLst>
                  <a:outerShdw blurRad="50800" dist="50800" dir="2700000" algn="ctr" rotWithShape="0">
                    <a:sysClr val="windowText" lastClr="000000"/>
                  </a:outerShdw>
                </a:effectLst>
              </a:rPr>
              <a:t>Isaiah's Prophecy About the </a:t>
            </a:r>
            <a:r>
              <a:rPr lang="en-US" sz="2400" b="1" kern="0" dirty="0" smtClean="0">
                <a:solidFill>
                  <a:sysClr val="window" lastClr="FFFFFF"/>
                </a:solidFill>
                <a:effectLst>
                  <a:outerShdw blurRad="50800" dist="50800" dir="2700000" algn="ctr" rotWithShape="0">
                    <a:sysClr val="windowText" lastClr="000000"/>
                  </a:outerShdw>
                </a:effectLst>
              </a:rPr>
              <a:t>Consequences of Sin</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endParaRPr>
          </a:p>
        </p:txBody>
      </p:sp>
      <p:sp>
        <p:nvSpPr>
          <p:cNvPr id="8" name="TextBox 7"/>
          <p:cNvSpPr txBox="1"/>
          <p:nvPr/>
        </p:nvSpPr>
        <p:spPr>
          <a:xfrm>
            <a:off x="6248400" y="4948535"/>
            <a:ext cx="2743200" cy="461665"/>
          </a:xfrm>
          <a:prstGeom prst="rect">
            <a:avLst/>
          </a:prstGeom>
          <a:solidFill>
            <a:srgbClr val="1F497D"/>
          </a:solidFill>
          <a:ln w="12700">
            <a:solidFill>
              <a:sysClr val="window" lastClr="FFFFFF"/>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rPr>
              <a:t>Isaiah </a:t>
            </a:r>
            <a:r>
              <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rPr>
              <a:t>59:1-2</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 xmlns:p14="http://schemas.microsoft.com/office/powerpoint/2010/main" val="126656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58 - Aged Isaiah teaching people"/>
          <p:cNvPicPr>
            <a:picLocks noGrp="1" noChangeAspect="1"/>
          </p:cNvPicPr>
          <p:nvPr isPhoto="1"/>
        </p:nvPicPr>
        <p:blipFill>
          <a:blip r:embed="rId2" cstate="print">
            <a:lum/>
            <a:extLst>
              <a:ext uri="{28A0092B-C50C-407E-A947-70E740481C1C}">
                <a14:useLocalDpi xmlns="" xmlns:a14="http://schemas.microsoft.com/office/drawing/2010/main" val="0"/>
              </a:ext>
            </a:extLst>
          </a:blip>
          <a:stretch>
            <a:fillRect/>
          </a:stretch>
        </p:blipFill>
        <p:spPr>
          <a:xfrm>
            <a:off x="0" y="0"/>
            <a:ext cx="9144000" cy="5926137"/>
          </a:xfrm>
          <a:prstGeom prst="rect">
            <a:avLst/>
          </a:prstGeom>
          <a:noFill/>
          <a:ln>
            <a:noFill/>
          </a:ln>
        </p:spPr>
      </p:pic>
      <p:sp>
        <p:nvSpPr>
          <p:cNvPr id="7" name="TextBox 6"/>
          <p:cNvSpPr txBox="1"/>
          <p:nvPr/>
        </p:nvSpPr>
        <p:spPr>
          <a:xfrm>
            <a:off x="0" y="5134451"/>
            <a:ext cx="9144000" cy="1723549"/>
          </a:xfrm>
          <a:prstGeom prst="rect">
            <a:avLst/>
          </a:prstGeom>
          <a:solidFill>
            <a:srgbClr val="1F497D"/>
          </a:solidFill>
          <a:ln w="12700">
            <a:solidFill>
              <a:sysClr val="window" lastClr="FFFFFF"/>
            </a:solidFill>
          </a:ln>
        </p:spPr>
        <p:txBody>
          <a:bodyPr wrap="square" rtlCol="0">
            <a:spAutoFit/>
          </a:bodyPr>
          <a:lstStyle/>
          <a:p>
            <a:pPr marL="0" marR="0" lvl="0" indent="0" defTabSz="914400" eaLnBrk="1" fontAlgn="auto" latinLnBrk="0" hangingPunct="1">
              <a:lnSpc>
                <a:spcPct val="100000"/>
              </a:lnSpc>
              <a:spcBef>
                <a:spcPts val="0"/>
              </a:spcBef>
              <a:spcAft>
                <a:spcPts val="1200"/>
              </a:spcAft>
              <a:buClrTx/>
              <a:buSzTx/>
              <a:buFontTx/>
              <a:buNone/>
              <a:tabLst/>
              <a:defRPr/>
            </a:pPr>
            <a:r>
              <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rPr>
              <a:t>Isaiah </a:t>
            </a:r>
            <a:r>
              <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rPr>
              <a:t>59:2:  </a:t>
            </a:r>
            <a:endPar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endParaRPr>
          </a:p>
          <a:p>
            <a:pPr lvl="0"/>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“But your iniquities have separated you from your God; And your sins have hidden His face from you, So that He will not hear.”</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 xmlns:p14="http://schemas.microsoft.com/office/powerpoint/2010/main" val="126656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43 - 'Here am I, send me'"/>
          <p:cNvPicPr>
            <a:picLocks noGrp="1" noChangeAspect="1"/>
          </p:cNvPicPr>
          <p:nvPr isPhoto="1"/>
        </p:nvPicPr>
        <p:blipFill>
          <a:blip r:embed="rId2" cstate="print">
            <a:lum/>
            <a:extLst>
              <a:ext uri="{28A0092B-C50C-407E-A947-70E740481C1C}">
                <a14:useLocalDpi xmlns="" xmlns:a14="http://schemas.microsoft.com/office/drawing/2010/main" val="0"/>
              </a:ext>
            </a:extLst>
          </a:blip>
          <a:stretch>
            <a:fillRect/>
          </a:stretch>
        </p:blipFill>
        <p:spPr>
          <a:xfrm>
            <a:off x="0" y="0"/>
            <a:ext cx="9144000" cy="5926137"/>
          </a:xfrm>
          <a:prstGeom prst="rect">
            <a:avLst/>
          </a:prstGeom>
          <a:noFill/>
          <a:ln>
            <a:noFill/>
          </a:ln>
        </p:spPr>
      </p:pic>
      <p:sp>
        <p:nvSpPr>
          <p:cNvPr id="4" name="TextBox 3"/>
          <p:cNvSpPr txBox="1"/>
          <p:nvPr/>
        </p:nvSpPr>
        <p:spPr>
          <a:xfrm>
            <a:off x="0" y="5939135"/>
            <a:ext cx="4267200" cy="830997"/>
          </a:xfrm>
          <a:prstGeom prst="rect">
            <a:avLst/>
          </a:prstGeom>
          <a:noFill/>
        </p:spPr>
        <p:txBody>
          <a:bodyPr wrap="square" rtlCol="0">
            <a:spAutoFit/>
          </a:bodyPr>
          <a:lstStyle/>
          <a:p>
            <a:pPr lvl="0"/>
            <a:r>
              <a:rPr lang="en-US" sz="2400" b="1" kern="0" dirty="0" smtClean="0">
                <a:solidFill>
                  <a:sysClr val="window" lastClr="FFFFFF"/>
                </a:solidFill>
                <a:effectLst>
                  <a:outerShdw blurRad="50800" dist="50800" dir="2700000" algn="ctr" rotWithShape="0">
                    <a:sysClr val="windowText" lastClr="000000"/>
                  </a:outerShdw>
                </a:effectLst>
              </a:rPr>
              <a:t>God Promised to Give a New Name to His People When</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endParaRPr>
          </a:p>
        </p:txBody>
      </p:sp>
      <p:sp>
        <p:nvSpPr>
          <p:cNvPr id="5" name="TextBox 4"/>
          <p:cNvSpPr txBox="1"/>
          <p:nvPr/>
        </p:nvSpPr>
        <p:spPr>
          <a:xfrm>
            <a:off x="4419600" y="5939135"/>
            <a:ext cx="4648200" cy="830997"/>
          </a:xfrm>
          <a:prstGeom prst="rect">
            <a:avLst/>
          </a:prstGeom>
          <a:noFill/>
        </p:spPr>
        <p:txBody>
          <a:bodyPr wrap="square" rtlCol="0">
            <a:spAutoFit/>
          </a:bodyPr>
          <a:lstStyle/>
          <a:p>
            <a:pPr lvl="0" algn="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The Gentiles Were Saved (When the Church Started)</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 xmlns:p14="http://schemas.microsoft.com/office/powerpoint/2010/main" val="98619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truthiscoming.files.wordpress.com/2009/11/earth2_medium1.jpg"/>
          <p:cNvPicPr>
            <a:picLocks noChangeAspect="1" noChangeArrowheads="1"/>
          </p:cNvPicPr>
          <p:nvPr/>
        </p:nvPicPr>
        <p:blipFill>
          <a:blip r:embed="rId2" cstate="print"/>
          <a:srcRect t="37403"/>
          <a:stretch>
            <a:fillRect/>
          </a:stretch>
        </p:blipFill>
        <p:spPr bwMode="auto">
          <a:xfrm>
            <a:off x="0" y="0"/>
            <a:ext cx="9144000" cy="6121245"/>
          </a:xfrm>
          <a:prstGeom prst="rect">
            <a:avLst/>
          </a:prstGeom>
          <a:noFill/>
        </p:spPr>
      </p:pic>
      <p:sp>
        <p:nvSpPr>
          <p:cNvPr id="4" name="TextBox 3"/>
          <p:cNvSpPr txBox="1"/>
          <p:nvPr/>
        </p:nvSpPr>
        <p:spPr>
          <a:xfrm>
            <a:off x="0" y="5939135"/>
            <a:ext cx="3505200" cy="830997"/>
          </a:xfrm>
          <a:prstGeom prst="rect">
            <a:avLst/>
          </a:prstGeom>
          <a:noFill/>
        </p:spPr>
        <p:txBody>
          <a:bodyPr wrap="square" rtlCol="0">
            <a:spAutoFit/>
          </a:bodyPr>
          <a:lstStyle/>
          <a:p>
            <a:pPr lvl="0"/>
            <a:r>
              <a:rPr lang="en-US" sz="2400" b="1" kern="0" dirty="0" smtClean="0">
                <a:solidFill>
                  <a:sysClr val="window" lastClr="FFFFFF"/>
                </a:solidFill>
                <a:effectLst>
                  <a:outerShdw blurRad="50800" dist="50800" dir="2700000" algn="ctr" rotWithShape="0">
                    <a:sysClr val="windowText" lastClr="000000"/>
                  </a:outerShdw>
                </a:effectLst>
              </a:rPr>
              <a:t>Scientific Foreknowledge in the Book of Isaiah</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endParaRPr>
          </a:p>
        </p:txBody>
      </p:sp>
      <p:sp>
        <p:nvSpPr>
          <p:cNvPr id="5" name="TextBox 4"/>
          <p:cNvSpPr txBox="1"/>
          <p:nvPr/>
        </p:nvSpPr>
        <p:spPr>
          <a:xfrm>
            <a:off x="3581400" y="5939135"/>
            <a:ext cx="5486400" cy="830997"/>
          </a:xfrm>
          <a:prstGeom prst="rect">
            <a:avLst/>
          </a:prstGeom>
          <a:noFill/>
        </p:spPr>
        <p:txBody>
          <a:bodyPr wrap="square" rtlCol="0">
            <a:spAutoFit/>
          </a:bodyPr>
          <a:lstStyle/>
          <a:p>
            <a:pPr lvl="0" algn="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The Sphere of the Earth; </a:t>
            </a:r>
            <a:endPar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endParaRPr>
          </a:p>
          <a:p>
            <a:pPr lvl="0" algn="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Earth </a:t>
            </a: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Grow Old Like Garment</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 xmlns:p14="http://schemas.microsoft.com/office/powerpoint/2010/main" val="98619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17 - Open Bible - Book of Isaiah"/>
          <p:cNvPicPr>
            <a:picLocks noGrp="1" noChangeAspect="1"/>
          </p:cNvPicPr>
          <p:nvPr isPhoto="1"/>
        </p:nvPicPr>
        <p:blipFill>
          <a:blip r:embed="rId2" cstate="print">
            <a:lum/>
            <a:extLst>
              <a:ext uri="{28A0092B-C50C-407E-A947-70E740481C1C}">
                <a14:useLocalDpi xmlns:a14="http://schemas.microsoft.com/office/drawing/2010/main" xmlns="" val="0"/>
              </a:ext>
            </a:extLst>
          </a:blip>
          <a:srcRect b="6134"/>
          <a:stretch>
            <a:fillRect/>
          </a:stretch>
        </p:blipFill>
        <p:spPr>
          <a:xfrm>
            <a:off x="0" y="0"/>
            <a:ext cx="9144000" cy="5562600"/>
          </a:xfrm>
          <a:prstGeom prst="rect">
            <a:avLst/>
          </a:prstGeom>
          <a:noFill/>
          <a:ln>
            <a:noFill/>
          </a:ln>
        </p:spPr>
      </p:pic>
      <p:sp>
        <p:nvSpPr>
          <p:cNvPr id="5" name="TextBox 4"/>
          <p:cNvSpPr txBox="1"/>
          <p:nvPr/>
        </p:nvSpPr>
        <p:spPr>
          <a:xfrm>
            <a:off x="0" y="5638800"/>
            <a:ext cx="6781800" cy="461665"/>
          </a:xfrm>
          <a:prstGeom prst="rect">
            <a:avLst/>
          </a:prstGeom>
          <a:noFill/>
        </p:spPr>
        <p:txBody>
          <a:bodyPr wrap="square" rtlCol="0">
            <a:spAutoFit/>
          </a:bodyPr>
          <a:lstStyle/>
          <a:p>
            <a:pPr lvl="0"/>
            <a:r>
              <a:rPr lang="en-US" sz="2400" b="1" kern="0" dirty="0" smtClean="0">
                <a:solidFill>
                  <a:sysClr val="window" lastClr="FFFFFF"/>
                </a:solidFill>
                <a:effectLst>
                  <a:outerShdw blurRad="50800" dist="50800" dir="2700000" algn="ctr" rotWithShape="0">
                    <a:sysClr val="windowText" lastClr="000000"/>
                  </a:outerShdw>
                </a:effectLst>
              </a:rPr>
              <a:t>Three Main Themes of the Book of Isaiah</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endParaRPr>
          </a:p>
        </p:txBody>
      </p:sp>
      <p:sp>
        <p:nvSpPr>
          <p:cNvPr id="7" name="TextBox 6"/>
          <p:cNvSpPr txBox="1"/>
          <p:nvPr/>
        </p:nvSpPr>
        <p:spPr>
          <a:xfrm>
            <a:off x="4953000" y="5638800"/>
            <a:ext cx="4191000" cy="1200329"/>
          </a:xfrm>
          <a:prstGeom prst="rect">
            <a:avLst/>
          </a:prstGeom>
          <a:noFill/>
        </p:spPr>
        <p:txBody>
          <a:bodyPr wrap="square" rtlCol="0">
            <a:spAutoFit/>
          </a:bodyPr>
          <a:lstStyle/>
          <a:p>
            <a:pPr lvl="0" algn="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Fall of Nations; Captivity of Judah; Coming of the Messiah</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p14="http://schemas.microsoft.com/office/powerpoint/2010/main" xmlns="" val="1338460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18 - Map - Judah 740 B.C."/>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5926137"/>
          </a:xfrm>
          <a:prstGeom prst="rect">
            <a:avLst/>
          </a:prstGeom>
          <a:noFill/>
          <a:ln>
            <a:noFill/>
          </a:ln>
        </p:spPr>
      </p:pic>
      <p:sp>
        <p:nvSpPr>
          <p:cNvPr id="5" name="TextBox 4"/>
          <p:cNvSpPr txBox="1"/>
          <p:nvPr/>
        </p:nvSpPr>
        <p:spPr>
          <a:xfrm>
            <a:off x="0" y="5939135"/>
            <a:ext cx="6781800" cy="461665"/>
          </a:xfrm>
          <a:prstGeom prst="rect">
            <a:avLst/>
          </a:prstGeom>
          <a:noFill/>
        </p:spPr>
        <p:txBody>
          <a:bodyPr wrap="square" rtlCol="0">
            <a:spAutoFit/>
          </a:bodyPr>
          <a:lstStyle/>
          <a:p>
            <a:pPr lvl="0"/>
            <a:r>
              <a:rPr lang="en-US" sz="2400" b="1" kern="0" dirty="0" smtClean="0">
                <a:solidFill>
                  <a:sysClr val="window" lastClr="FFFFFF"/>
                </a:solidFill>
                <a:effectLst>
                  <a:outerShdw blurRad="50800" dist="50800" dir="2700000" algn="ctr" rotWithShape="0">
                    <a:sysClr val="windowText" lastClr="000000"/>
                  </a:outerShdw>
                </a:effectLst>
              </a:rPr>
              <a:t>Isaiah Prophesied To</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endParaRPr>
          </a:p>
        </p:txBody>
      </p:sp>
      <p:sp>
        <p:nvSpPr>
          <p:cNvPr id="6" name="TextBox 5"/>
          <p:cNvSpPr txBox="1"/>
          <p:nvPr/>
        </p:nvSpPr>
        <p:spPr>
          <a:xfrm>
            <a:off x="2971800" y="5939135"/>
            <a:ext cx="6172200" cy="830997"/>
          </a:xfrm>
          <a:prstGeom prst="rect">
            <a:avLst/>
          </a:prstGeom>
          <a:noFill/>
        </p:spPr>
        <p:txBody>
          <a:bodyPr wrap="square" rtlCol="0">
            <a:spAutoFit/>
          </a:bodyPr>
          <a:lstStyle/>
          <a:p>
            <a:pPr lvl="0" algn="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The Southern Kingdom, Judah (Before the Northern Kingdom Fell)</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p14="http://schemas.microsoft.com/office/powerpoint/2010/main" xmlns="" val="26200929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53 - Vision - Birth of Christ"/>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5926137"/>
          </a:xfrm>
          <a:prstGeom prst="rect">
            <a:avLst/>
          </a:prstGeom>
          <a:noFill/>
          <a:ln>
            <a:noFill/>
          </a:ln>
        </p:spPr>
      </p:pic>
      <p:sp>
        <p:nvSpPr>
          <p:cNvPr id="5" name="TextBox 4"/>
          <p:cNvSpPr txBox="1"/>
          <p:nvPr/>
        </p:nvSpPr>
        <p:spPr>
          <a:xfrm>
            <a:off x="0" y="5939135"/>
            <a:ext cx="3048000" cy="830997"/>
          </a:xfrm>
          <a:prstGeom prst="rect">
            <a:avLst/>
          </a:prstGeom>
          <a:noFill/>
        </p:spPr>
        <p:txBody>
          <a:bodyPr wrap="square" rtlCol="0">
            <a:spAutoFit/>
          </a:bodyPr>
          <a:lstStyle/>
          <a:p>
            <a:pPr lvl="0"/>
            <a:r>
              <a:rPr lang="en-US" sz="2400" b="1" kern="0" dirty="0" smtClean="0">
                <a:solidFill>
                  <a:sysClr val="window" lastClr="FFFFFF"/>
                </a:solidFill>
                <a:effectLst>
                  <a:outerShdw blurRad="50800" dist="50800" dir="2700000" algn="ctr" rotWithShape="0">
                    <a:sysClr val="windowText" lastClr="000000"/>
                  </a:outerShdw>
                </a:effectLst>
              </a:rPr>
              <a:t>Four Names Given to Immanuel By Isaiah</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endParaRPr>
          </a:p>
        </p:txBody>
      </p:sp>
      <p:sp>
        <p:nvSpPr>
          <p:cNvPr id="6" name="TextBox 5"/>
          <p:cNvSpPr txBox="1"/>
          <p:nvPr/>
        </p:nvSpPr>
        <p:spPr>
          <a:xfrm>
            <a:off x="2819400" y="5950803"/>
            <a:ext cx="6324600" cy="830997"/>
          </a:xfrm>
          <a:prstGeom prst="rect">
            <a:avLst/>
          </a:prstGeom>
          <a:noFill/>
        </p:spPr>
        <p:txBody>
          <a:bodyPr wrap="square" rtlCol="0">
            <a:spAutoFit/>
          </a:bodyPr>
          <a:lstStyle/>
          <a:p>
            <a:pPr lvl="0" algn="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"Wonderful Counselor, Mighty God, Everlasting Father, Prince of Peace"</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p14="http://schemas.microsoft.com/office/powerpoint/2010/main" xmlns="" val="868559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17 - Open Bible - Book of Isaiah"/>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5926137"/>
          </a:xfrm>
          <a:prstGeom prst="rect">
            <a:avLst/>
          </a:prstGeom>
          <a:noFill/>
          <a:ln>
            <a:noFill/>
          </a:ln>
        </p:spPr>
      </p:pic>
      <p:sp>
        <p:nvSpPr>
          <p:cNvPr id="5" name="TextBox 4"/>
          <p:cNvSpPr txBox="1"/>
          <p:nvPr/>
        </p:nvSpPr>
        <p:spPr>
          <a:xfrm>
            <a:off x="0" y="5939135"/>
            <a:ext cx="6781800" cy="461665"/>
          </a:xfrm>
          <a:prstGeom prst="rect">
            <a:avLst/>
          </a:prstGeom>
          <a:noFill/>
        </p:spPr>
        <p:txBody>
          <a:bodyPr wrap="square" rtlCol="0">
            <a:spAutoFit/>
          </a:bodyPr>
          <a:lstStyle/>
          <a:p>
            <a:pPr lvl="0"/>
            <a:r>
              <a:rPr lang="en-US" sz="2400" b="1" kern="0" dirty="0" smtClean="0">
                <a:solidFill>
                  <a:sysClr val="window" lastClr="FFFFFF"/>
                </a:solidFill>
                <a:effectLst>
                  <a:outerShdw blurRad="50800" dist="50800" dir="2700000" algn="ctr" rotWithShape="0">
                    <a:sysClr val="windowText" lastClr="000000"/>
                  </a:outerShdw>
                </a:effectLst>
              </a:rPr>
              <a:t>Isaiah's Two Important Messianic Chapters</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endParaRPr>
          </a:p>
        </p:txBody>
      </p:sp>
      <p:sp>
        <p:nvSpPr>
          <p:cNvPr id="7" name="TextBox 6"/>
          <p:cNvSpPr txBox="1"/>
          <p:nvPr/>
        </p:nvSpPr>
        <p:spPr>
          <a:xfrm>
            <a:off x="4953000" y="5939135"/>
            <a:ext cx="4191000" cy="461665"/>
          </a:xfrm>
          <a:prstGeom prst="rect">
            <a:avLst/>
          </a:prstGeom>
          <a:noFill/>
        </p:spPr>
        <p:txBody>
          <a:bodyPr wrap="square" rtlCol="0">
            <a:spAutoFit/>
          </a:bodyPr>
          <a:lstStyle/>
          <a:p>
            <a:pPr lvl="0" algn="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Isaiah 35 &amp; 53</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p14="http://schemas.microsoft.com/office/powerpoint/2010/main" xmlns="" val="1338460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60 - Spat upon, smitten (Matt. 26 vs 67)"/>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5926137"/>
          </a:xfrm>
          <a:prstGeom prst="rect">
            <a:avLst/>
          </a:prstGeom>
          <a:noFill/>
          <a:ln>
            <a:noFill/>
          </a:ln>
        </p:spPr>
      </p:pic>
      <p:sp>
        <p:nvSpPr>
          <p:cNvPr id="5" name="TextBox 4"/>
          <p:cNvSpPr txBox="1"/>
          <p:nvPr/>
        </p:nvSpPr>
        <p:spPr>
          <a:xfrm>
            <a:off x="76200" y="76200"/>
            <a:ext cx="2743200" cy="1354217"/>
          </a:xfrm>
          <a:prstGeom prst="rect">
            <a:avLst/>
          </a:prstGeom>
          <a:solidFill>
            <a:srgbClr val="1F497D"/>
          </a:solidFill>
          <a:ln w="12700">
            <a:solidFill>
              <a:sysClr val="window" lastClr="FFFFFF"/>
            </a:solidFill>
          </a:ln>
        </p:spPr>
        <p:txBody>
          <a:bodyPr wrap="square" rtlCol="0">
            <a:spAutoFit/>
          </a:bodyPr>
          <a:lstStyle/>
          <a:p>
            <a:pPr marL="0" marR="0" lvl="0" indent="0" algn="r" defTabSz="914400" eaLnBrk="1" fontAlgn="auto" latinLnBrk="0" hangingPunct="1">
              <a:lnSpc>
                <a:spcPct val="100000"/>
              </a:lnSpc>
              <a:spcBef>
                <a:spcPts val="0"/>
              </a:spcBef>
              <a:spcAft>
                <a:spcPts val="1200"/>
              </a:spcAft>
              <a:buClrTx/>
              <a:buSzTx/>
              <a:buFontTx/>
              <a:buNone/>
              <a:tabLst/>
              <a:defRPr/>
            </a:pPr>
            <a:r>
              <a:rPr lang="en-US" sz="2400" b="1" kern="0" dirty="0" smtClean="0">
                <a:solidFill>
                  <a:sysClr val="window" lastClr="FFFFFF"/>
                </a:solidFill>
                <a:effectLst>
                  <a:outerShdw blurRad="50800" dist="50800" dir="2700000" algn="ctr" rotWithShape="0">
                    <a:sysClr val="windowText" lastClr="000000"/>
                  </a:outerShdw>
                </a:effectLst>
              </a:rPr>
              <a:t>Isaiah 53</a:t>
            </a:r>
            <a:r>
              <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rPr>
              <a:t>:  </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rPr>
              <a:t>The Suffering</a:t>
            </a:r>
            <a:r>
              <a:rPr kumimoji="0" lang="en-US" sz="2400" b="1" i="0" u="none" strike="noStrike" kern="0" cap="none" spc="0" normalizeH="0" noProof="0" dirty="0" smtClean="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rPr>
              <a:t> Messiah</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
        <p:nvSpPr>
          <p:cNvPr id="6" name="TextBox 5"/>
          <p:cNvSpPr txBox="1"/>
          <p:nvPr/>
        </p:nvSpPr>
        <p:spPr>
          <a:xfrm>
            <a:off x="914400" y="5950803"/>
            <a:ext cx="3962400" cy="830997"/>
          </a:xfrm>
          <a:prstGeom prst="rect">
            <a:avLst/>
          </a:prstGeom>
          <a:solidFill>
            <a:srgbClr val="1F497D"/>
          </a:solidFill>
          <a:ln w="12700">
            <a:solidFill>
              <a:sysClr val="window" lastClr="FFFFFF"/>
            </a:solidFill>
          </a:ln>
        </p:spPr>
        <p:txBody>
          <a:bodyPr wrap="square" rtlCol="0">
            <a:spAutoFit/>
          </a:bodyPr>
          <a:lstStyle/>
          <a:p>
            <a:pPr lvl="0"/>
            <a:r>
              <a:rPr lang="en-US" sz="2400" b="1" kern="0" dirty="0" smtClean="0">
                <a:solidFill>
                  <a:sysClr val="window" lastClr="FFFFFF"/>
                </a:solidFill>
                <a:effectLst>
                  <a:outerShdw blurRad="50800" dist="50800" dir="2700000" algn="ctr" rotWithShape="0">
                    <a:sysClr val="windowText" lastClr="000000"/>
                  </a:outerShdw>
                </a:effectLst>
              </a:rPr>
              <a:t>Isaiah's Prophecy About the Suffering of Christ</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endParaRPr>
          </a:p>
        </p:txBody>
      </p:sp>
      <p:sp>
        <p:nvSpPr>
          <p:cNvPr id="7" name="TextBox 6"/>
          <p:cNvSpPr txBox="1"/>
          <p:nvPr/>
        </p:nvSpPr>
        <p:spPr>
          <a:xfrm>
            <a:off x="5486400" y="5943600"/>
            <a:ext cx="2743200" cy="461665"/>
          </a:xfrm>
          <a:prstGeom prst="rect">
            <a:avLst/>
          </a:prstGeom>
          <a:solidFill>
            <a:srgbClr val="1F497D"/>
          </a:solidFill>
          <a:ln w="12700">
            <a:solidFill>
              <a:sysClr val="window" lastClr="FFFFFF"/>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rPr>
              <a:t>Isaiah 53:1-12</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p14="http://schemas.microsoft.com/office/powerpoint/2010/main" xmlns="" val="277368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61 - Vicarious sacrifice (Matt. 20 vs 28)"/>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5926137"/>
          </a:xfrm>
          <a:prstGeom prst="rect">
            <a:avLst/>
          </a:prstGeom>
          <a:noFill/>
          <a:ln>
            <a:noFill/>
          </a:ln>
        </p:spPr>
      </p:pic>
      <p:sp>
        <p:nvSpPr>
          <p:cNvPr id="5" name="TextBox 4"/>
          <p:cNvSpPr txBox="1"/>
          <p:nvPr/>
        </p:nvSpPr>
        <p:spPr>
          <a:xfrm>
            <a:off x="0" y="5939135"/>
            <a:ext cx="3200400" cy="830997"/>
          </a:xfrm>
          <a:prstGeom prst="rect">
            <a:avLst/>
          </a:prstGeom>
          <a:noFill/>
        </p:spPr>
        <p:txBody>
          <a:bodyPr wrap="square" rtlCol="0">
            <a:spAutoFit/>
          </a:bodyPr>
          <a:lstStyle/>
          <a:p>
            <a:pPr lvl="0"/>
            <a:r>
              <a:rPr lang="en-US" sz="2400" b="1" kern="0" dirty="0" smtClean="0">
                <a:solidFill>
                  <a:sysClr val="window" lastClr="FFFFFF"/>
                </a:solidFill>
                <a:effectLst>
                  <a:outerShdw blurRad="50800" dist="50800" dir="2700000" algn="ctr" rotWithShape="0">
                    <a:sysClr val="windowText" lastClr="000000"/>
                  </a:outerShdw>
                </a:effectLst>
              </a:rPr>
              <a:t>Three-Fold Description of Jesus in Isaiah 53</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endParaRPr>
          </a:p>
        </p:txBody>
      </p:sp>
      <p:sp>
        <p:nvSpPr>
          <p:cNvPr id="6" name="TextBox 5"/>
          <p:cNvSpPr txBox="1"/>
          <p:nvPr/>
        </p:nvSpPr>
        <p:spPr>
          <a:xfrm>
            <a:off x="3733800" y="5939135"/>
            <a:ext cx="5410200" cy="830997"/>
          </a:xfrm>
          <a:prstGeom prst="rect">
            <a:avLst/>
          </a:prstGeom>
          <a:noFill/>
        </p:spPr>
        <p:txBody>
          <a:bodyPr wrap="square" rtlCol="0">
            <a:spAutoFit/>
          </a:bodyPr>
          <a:lstStyle/>
          <a:p>
            <a:pPr lvl="0" algn="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Man of Sorrows, Lamb of God, </a:t>
            </a:r>
          </a:p>
          <a:p>
            <a:pPr lvl="0" algn="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Bearer of Man's Sins</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p14="http://schemas.microsoft.com/office/powerpoint/2010/main" xmlns="" val="264187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62 - Silent before Pilate (Mark 15 vs 4,5)"/>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5926137"/>
          </a:xfrm>
          <a:prstGeom prst="rect">
            <a:avLst/>
          </a:prstGeom>
          <a:noFill/>
          <a:ln>
            <a:noFill/>
          </a:ln>
        </p:spPr>
      </p:pic>
      <p:sp>
        <p:nvSpPr>
          <p:cNvPr id="6" name="TextBox 5"/>
          <p:cNvSpPr txBox="1"/>
          <p:nvPr/>
        </p:nvSpPr>
        <p:spPr>
          <a:xfrm>
            <a:off x="0" y="4026456"/>
            <a:ext cx="9144000" cy="2831544"/>
          </a:xfrm>
          <a:prstGeom prst="rect">
            <a:avLst/>
          </a:prstGeom>
          <a:solidFill>
            <a:srgbClr val="1F497D"/>
          </a:solidFill>
          <a:ln w="12700">
            <a:solidFill>
              <a:sysClr val="window" lastClr="FFFFFF"/>
            </a:solidFill>
          </a:ln>
        </p:spPr>
        <p:txBody>
          <a:bodyPr wrap="square" rtlCol="0">
            <a:spAutoFit/>
          </a:bodyPr>
          <a:lstStyle/>
          <a:p>
            <a:pPr marL="0" marR="0" lvl="0" indent="0" defTabSz="914400" eaLnBrk="1" fontAlgn="auto" latinLnBrk="0" hangingPunct="1">
              <a:lnSpc>
                <a:spcPct val="100000"/>
              </a:lnSpc>
              <a:spcBef>
                <a:spcPts val="0"/>
              </a:spcBef>
              <a:spcAft>
                <a:spcPts val="1200"/>
              </a:spcAft>
              <a:buClrTx/>
              <a:buSzTx/>
              <a:buFontTx/>
              <a:buNone/>
              <a:tabLst/>
              <a:defRPr/>
            </a:pPr>
            <a:r>
              <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rPr>
              <a:t>Isaiah 53:3-4:  </a:t>
            </a:r>
          </a:p>
          <a:p>
            <a:pPr lvl="0"/>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“He is despised and rejected by men, A Man of sorrows and acquainted with grief. And we hid, as it were, our faces from Him; He was despised, and we did not esteem Him.  Surely He has borne our </a:t>
            </a:r>
            <a:r>
              <a:rPr lang="en-US" sz="2400" b="1" kern="0" dirty="0" err="1" smtClean="0">
                <a:solidFill>
                  <a:sysClr val="window" lastClr="FFFFFF"/>
                </a:solidFill>
                <a:effectLst>
                  <a:outerShdw blurRad="50800" dist="50800" dir="2700000" algn="ctr" rotWithShape="0">
                    <a:sysClr val="windowText" lastClr="000000"/>
                  </a:outerShdw>
                </a:effectLst>
                <a:latin typeface="Lucida Calligraphy" pitchFamily="66" charset="0"/>
              </a:rPr>
              <a:t>griefs</a:t>
            </a:r>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 And carried our sorrows; Yet we esteemed Him stricken, Smitten by God, and afflicted.”</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p14="http://schemas.microsoft.com/office/powerpoint/2010/main" xmlns="" val="2791532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64 - Prayed for mob (Luke 23 vs 34)"/>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27008" y="0"/>
            <a:ext cx="9144000" cy="5926137"/>
          </a:xfrm>
          <a:prstGeom prst="rect">
            <a:avLst/>
          </a:prstGeom>
          <a:noFill/>
          <a:ln>
            <a:noFill/>
          </a:ln>
        </p:spPr>
      </p:pic>
      <p:sp>
        <p:nvSpPr>
          <p:cNvPr id="5" name="TextBox 4"/>
          <p:cNvSpPr txBox="1"/>
          <p:nvPr/>
        </p:nvSpPr>
        <p:spPr>
          <a:xfrm>
            <a:off x="0" y="4026456"/>
            <a:ext cx="9144000" cy="2831544"/>
          </a:xfrm>
          <a:prstGeom prst="rect">
            <a:avLst/>
          </a:prstGeom>
          <a:solidFill>
            <a:srgbClr val="1F497D"/>
          </a:solidFill>
          <a:ln w="12700">
            <a:solidFill>
              <a:sysClr val="window" lastClr="FFFFFF"/>
            </a:solidFill>
          </a:ln>
        </p:spPr>
        <p:txBody>
          <a:bodyPr wrap="square" rtlCol="0">
            <a:spAutoFit/>
          </a:bodyPr>
          <a:lstStyle/>
          <a:p>
            <a:pPr marL="0" marR="0" lvl="0" indent="0" defTabSz="914400" eaLnBrk="1" fontAlgn="auto" latinLnBrk="0" hangingPunct="1">
              <a:lnSpc>
                <a:spcPct val="100000"/>
              </a:lnSpc>
              <a:spcBef>
                <a:spcPts val="0"/>
              </a:spcBef>
              <a:spcAft>
                <a:spcPts val="1200"/>
              </a:spcAft>
              <a:buClrTx/>
              <a:buSzTx/>
              <a:buFontTx/>
              <a:buNone/>
              <a:tabLst/>
              <a:defRPr/>
            </a:pPr>
            <a:r>
              <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rPr>
              <a:t>Isaiah 53:5-6:  </a:t>
            </a:r>
          </a:p>
          <a:p>
            <a:pPr lvl="0"/>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“But He was wounded for our transgressions, He was bruised for our iniquities; The chastisement for our peace was upon Him, And by His stripes we are healed.  All we like sheep have gone astray; We have turned, every one, to his own way; And the LORD has laid on Him the iniquity of us all.”</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p14="http://schemas.microsoft.com/office/powerpoint/2010/main" xmlns="" val="121994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65 - With transgressors (Matt. 27 vs 38-42)"/>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2894"/>
            <a:ext cx="9144000" cy="5926137"/>
          </a:xfrm>
          <a:prstGeom prst="rect">
            <a:avLst/>
          </a:prstGeom>
          <a:noFill/>
          <a:ln>
            <a:noFill/>
          </a:ln>
        </p:spPr>
      </p:pic>
      <p:sp>
        <p:nvSpPr>
          <p:cNvPr id="5" name="TextBox 4"/>
          <p:cNvSpPr txBox="1"/>
          <p:nvPr/>
        </p:nvSpPr>
        <p:spPr>
          <a:xfrm>
            <a:off x="0" y="4765119"/>
            <a:ext cx="9144000" cy="2092881"/>
          </a:xfrm>
          <a:prstGeom prst="rect">
            <a:avLst/>
          </a:prstGeom>
          <a:solidFill>
            <a:srgbClr val="1F497D"/>
          </a:solidFill>
          <a:ln w="12700">
            <a:solidFill>
              <a:sysClr val="window" lastClr="FFFFFF"/>
            </a:solidFill>
          </a:ln>
        </p:spPr>
        <p:txBody>
          <a:bodyPr wrap="square" rtlCol="0">
            <a:spAutoFit/>
          </a:bodyPr>
          <a:lstStyle/>
          <a:p>
            <a:pPr marL="0" marR="0" lvl="0" indent="0" defTabSz="914400" eaLnBrk="1" fontAlgn="auto" latinLnBrk="0" hangingPunct="1">
              <a:lnSpc>
                <a:spcPct val="100000"/>
              </a:lnSpc>
              <a:spcBef>
                <a:spcPts val="0"/>
              </a:spcBef>
              <a:spcAft>
                <a:spcPts val="1200"/>
              </a:spcAft>
              <a:buClrTx/>
              <a:buSzTx/>
              <a:buFontTx/>
              <a:buNone/>
              <a:tabLst/>
              <a:defRPr/>
            </a:pPr>
            <a:r>
              <a:rPr kumimoji="0" lang="en-US" sz="2400" b="1" i="0" u="none" strike="noStrike" kern="0" cap="none" spc="0" normalizeH="0" baseline="0" noProof="0" dirty="0" smtClean="0">
                <a:ln>
                  <a:noFill/>
                </a:ln>
                <a:solidFill>
                  <a:sysClr val="window" lastClr="FFFFFF"/>
                </a:solidFill>
                <a:effectLst>
                  <a:outerShdw blurRad="50800" dist="50800" dir="2700000" algn="ctr" rotWithShape="0">
                    <a:sysClr val="windowText" lastClr="000000"/>
                  </a:outerShdw>
                </a:effectLst>
                <a:uLnTx/>
                <a:uFillTx/>
              </a:rPr>
              <a:t>Isaiah 53:7:  </a:t>
            </a:r>
          </a:p>
          <a:p>
            <a:pPr lvl="0"/>
            <a:r>
              <a:rPr lang="en-US" sz="2400" b="1" kern="0" dirty="0" smtClean="0">
                <a:solidFill>
                  <a:sysClr val="window" lastClr="FFFFFF"/>
                </a:solidFill>
                <a:effectLst>
                  <a:outerShdw blurRad="50800" dist="50800" dir="2700000" algn="ctr" rotWithShape="0">
                    <a:sysClr val="windowText" lastClr="000000"/>
                  </a:outerShdw>
                </a:effectLst>
                <a:latin typeface="Lucida Calligraphy" pitchFamily="66" charset="0"/>
              </a:rPr>
              <a:t>“He was oppressed and He was afflicted, Yet He opened not His mouth; He was led as a lamb to the slaughter, And as a sheep before its shearers is silent, So He opened not His mouth.”</a:t>
            </a:r>
            <a:endParaRPr kumimoji="0" lang="en-US" sz="2400" b="1" i="0" u="none" strike="noStrike" kern="0" cap="none" spc="0" normalizeH="0" baseline="0" noProof="0" dirty="0">
              <a:ln>
                <a:noFill/>
              </a:ln>
              <a:solidFill>
                <a:sysClr val="window" lastClr="FFFFFF"/>
              </a:solidFill>
              <a:effectLst>
                <a:outerShdw blurRad="50800" dist="50800" dir="2700000" algn="ctr" rotWithShape="0">
                  <a:sysClr val="windowText" lastClr="000000"/>
                </a:outerShdw>
              </a:effectLst>
              <a:uLnTx/>
              <a:uFillTx/>
              <a:latin typeface="Lucida Calligraphy" pitchFamily="66" charset="0"/>
            </a:endParaRPr>
          </a:p>
        </p:txBody>
      </p:sp>
    </p:spTree>
    <p:extLst>
      <p:ext uri="{BB962C8B-B14F-4D97-AF65-F5344CB8AC3E}">
        <p14:creationId xmlns:p14="http://schemas.microsoft.com/office/powerpoint/2010/main" xmlns="" val="418641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TotalTime>
  <Words>461</Words>
  <Application>Microsoft Office PowerPoint</Application>
  <PresentationFormat>On-screen Show (4:3)</PresentationFormat>
  <Paragraphs>40</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PBL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Samuel- Part Dos</dc:title>
  <dc:creator>Lindsey</dc:creator>
  <cp:lastModifiedBy>David</cp:lastModifiedBy>
  <cp:revision>40</cp:revision>
  <dcterms:created xsi:type="dcterms:W3CDTF">2010-03-23T13:52:11Z</dcterms:created>
  <dcterms:modified xsi:type="dcterms:W3CDTF">2011-06-26T20:28:38Z</dcterms:modified>
</cp:coreProperties>
</file>