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606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02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81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33596-6DA7-479C-A4D1-713A75167D90}" type="datetimeFigureOut">
              <a:rPr lang="en-US" smtClean="0"/>
              <a:t>9/13/2017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4DAC4-4195-470F-A116-4E0B74F99CFB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5840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33596-6DA7-479C-A4D1-713A75167D90}" type="datetimeFigureOut">
              <a:rPr lang="en-US" smtClean="0"/>
              <a:t>9/13/2017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4DAC4-4195-470F-A116-4E0B74F99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6177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33596-6DA7-479C-A4D1-713A75167D90}" type="datetimeFigureOut">
              <a:rPr lang="en-US" smtClean="0"/>
              <a:t>9/13/2017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4DAC4-4195-470F-A116-4E0B74F99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6454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7076" y="789709"/>
            <a:ext cx="8154786" cy="714895"/>
          </a:xfrm>
        </p:spPr>
        <p:txBody>
          <a:bodyPr>
            <a:normAutofit/>
          </a:bodyPr>
          <a:lstStyle>
            <a:lvl1pPr algn="ctr">
              <a:defRPr sz="4000" b="1">
                <a:solidFill>
                  <a:srgbClr val="060657"/>
                </a:solidFill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7943" y="1645920"/>
            <a:ext cx="8911242" cy="5212079"/>
          </a:xfrm>
        </p:spPr>
        <p:txBody>
          <a:bodyPr/>
          <a:lstStyle>
            <a:lvl1pPr marL="341313" indent="-341313">
              <a:spcBef>
                <a:spcPts val="500"/>
              </a:spcBef>
              <a:buFont typeface="+mj-lt"/>
              <a:buAutoNum type="romanUcPeriod"/>
              <a:defRPr sz="2400" b="1"/>
            </a:lvl1pPr>
            <a:lvl2pPr marL="690563" indent="-341313">
              <a:buFont typeface="+mj-lt"/>
              <a:buAutoNum type="alphaUcPeriod"/>
              <a:defRPr b="1"/>
            </a:lvl2pPr>
            <a:lvl3pPr marL="973138" indent="-282575">
              <a:buFont typeface="+mj-lt"/>
              <a:buAutoNum type="arabicPeriod"/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286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33596-6DA7-479C-A4D1-713A75167D90}" type="datetimeFigureOut">
              <a:rPr lang="en-US" smtClean="0"/>
              <a:t>9/13/2017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4DAC4-4195-470F-A116-4E0B74F99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69187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33596-6DA7-479C-A4D1-713A75167D90}" type="datetimeFigureOut">
              <a:rPr lang="en-US" smtClean="0"/>
              <a:t>9/13/2017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4DAC4-4195-470F-A116-4E0B74F99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50627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33596-6DA7-479C-A4D1-713A75167D90}" type="datetimeFigureOut">
              <a:rPr lang="en-US" smtClean="0"/>
              <a:t>9/13/2017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4DAC4-4195-470F-A116-4E0B74F99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9949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33596-6DA7-479C-A4D1-713A75167D90}" type="datetimeFigureOut">
              <a:rPr lang="en-US" smtClean="0"/>
              <a:t>9/13/2017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4DAC4-4195-470F-A116-4E0B74F99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8682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33596-6DA7-479C-A4D1-713A75167D90}" type="datetimeFigureOut">
              <a:rPr lang="en-US" smtClean="0"/>
              <a:t>9/13/2017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4DAC4-4195-470F-A116-4E0B74F99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2878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33596-6DA7-479C-A4D1-713A75167D90}" type="datetimeFigureOut">
              <a:rPr lang="en-US" smtClean="0"/>
              <a:t>9/13/2017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4DAC4-4195-470F-A116-4E0B74F99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374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33596-6DA7-479C-A4D1-713A75167D90}" type="datetimeFigureOut">
              <a:rPr lang="en-US" smtClean="0"/>
              <a:t>9/13/2017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4DAC4-4195-470F-A116-4E0B74F99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943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933596-6DA7-479C-A4D1-713A75167D90}" type="datetimeFigureOut">
              <a:rPr lang="en-US" smtClean="0"/>
              <a:t>9/13/2017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E4DAC4-4195-470F-A116-4E0B74F99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1821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2613" y="5838737"/>
            <a:ext cx="81624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/>
              <a:t>Lesson </a:t>
            </a:r>
            <a:r>
              <a:rPr lang="en-US" sz="2800" b="1" u="sng" dirty="0" smtClean="0"/>
              <a:t>20</a:t>
            </a:r>
            <a:r>
              <a:rPr lang="en-US" sz="2800" b="1" dirty="0" smtClean="0"/>
              <a:t>:</a:t>
            </a:r>
            <a:endParaRPr lang="en-US" sz="2800" b="1" dirty="0" smtClean="0"/>
          </a:p>
          <a:p>
            <a:r>
              <a:rPr lang="en-US" sz="3200" b="1" dirty="0"/>
              <a:t>The Person, Process &amp; Purpose of Baptis</a:t>
            </a:r>
            <a:r>
              <a:rPr lang="en-US" sz="3200" b="1" dirty="0">
                <a:effectLst>
                  <a:glow rad="63500">
                    <a:schemeClr val="bg1"/>
                  </a:glow>
                </a:effectLst>
              </a:rPr>
              <a:t>m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3249583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0517" y="789709"/>
            <a:ext cx="8200223" cy="714895"/>
          </a:xfrm>
        </p:spPr>
        <p:txBody>
          <a:bodyPr>
            <a:normAutofit fontScale="90000"/>
          </a:bodyPr>
          <a:lstStyle/>
          <a:p>
            <a:r>
              <a:rPr lang="en-US" dirty="0"/>
              <a:t>The Person, Process &amp; Purpose of Baptism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7943" y="1645920"/>
            <a:ext cx="8861770" cy="5212079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The Subject of Baptism Is Vitally Important and Yet Highly Controversial.</a:t>
            </a:r>
            <a:endParaRPr lang="en-US" sz="2000" dirty="0"/>
          </a:p>
          <a:p>
            <a:pPr lvl="1"/>
            <a:r>
              <a:rPr lang="en-US" dirty="0"/>
              <a:t>The subject of baptism is mentioned more than </a:t>
            </a:r>
            <a:r>
              <a:rPr lang="en-US" u="sng" dirty="0"/>
              <a:t>100 times</a:t>
            </a:r>
            <a:r>
              <a:rPr lang="en-US" dirty="0"/>
              <a:t> in the New Testament.</a:t>
            </a:r>
            <a:endParaRPr lang="en-US" sz="2000" dirty="0"/>
          </a:p>
          <a:p>
            <a:pPr lvl="1"/>
            <a:r>
              <a:rPr lang="en-US" dirty="0" smtClean="0"/>
              <a:t>The </a:t>
            </a:r>
            <a:r>
              <a:rPr lang="en-US" dirty="0"/>
              <a:t>subject of baptism is vitally important for us, for it comes to us from God Himself. </a:t>
            </a:r>
            <a:endParaRPr lang="en-US" sz="2000" dirty="0"/>
          </a:p>
          <a:p>
            <a:pPr lvl="1"/>
            <a:r>
              <a:rPr lang="en-US" dirty="0" smtClean="0"/>
              <a:t>Unfortunately</a:t>
            </a:r>
            <a:r>
              <a:rPr lang="en-US" dirty="0"/>
              <a:t>, man has made the subject of baptism quite controversial.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348335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0517" y="789709"/>
            <a:ext cx="8200223" cy="714895"/>
          </a:xfrm>
        </p:spPr>
        <p:txBody>
          <a:bodyPr>
            <a:normAutofit fontScale="90000"/>
          </a:bodyPr>
          <a:lstStyle/>
          <a:p>
            <a:r>
              <a:rPr lang="en-US" dirty="0"/>
              <a:t>The Person, Process &amp; Purpose of Baptism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7943" y="1645920"/>
            <a:ext cx="8861770" cy="5212079"/>
          </a:xfrm>
        </p:spPr>
        <p:txBody>
          <a:bodyPr>
            <a:normAutofit/>
          </a:bodyPr>
          <a:lstStyle/>
          <a:p>
            <a:pPr lvl="0">
              <a:buFont typeface="+mj-lt"/>
              <a:buAutoNum type="romanUcPeriod" startAt="2"/>
            </a:pPr>
            <a:r>
              <a:rPr lang="en-US" dirty="0"/>
              <a:t>The Bible Specifies That There Is </a:t>
            </a:r>
            <a:r>
              <a:rPr lang="en-US" u="sng" dirty="0"/>
              <a:t>One Baptism</a:t>
            </a:r>
            <a:r>
              <a:rPr lang="en-US" dirty="0"/>
              <a:t>.</a:t>
            </a:r>
            <a:endParaRPr lang="en-US" sz="2000" dirty="0"/>
          </a:p>
          <a:p>
            <a:pPr lvl="1"/>
            <a:r>
              <a:rPr lang="en-US" dirty="0"/>
              <a:t>The New Testament mentions several baptisms in the gospel accounts and the book of Acts.</a:t>
            </a:r>
            <a:endParaRPr lang="en-US" sz="2000" dirty="0"/>
          </a:p>
          <a:p>
            <a:pPr lvl="1"/>
            <a:r>
              <a:rPr lang="en-US" dirty="0"/>
              <a:t>But, when the book of Ephesians was written, there was then only “one baptism” (4:5).</a:t>
            </a:r>
            <a:endParaRPr lang="en-US" sz="2000" dirty="0"/>
          </a:p>
          <a:p>
            <a:pPr lvl="1"/>
            <a:r>
              <a:rPr lang="en-US" dirty="0"/>
              <a:t>This is not a contradiction, but it affirms that there is only one baptism which is now valid and in effect for Christians to teach and practice.</a:t>
            </a:r>
            <a:endParaRPr lang="en-US" sz="2000" dirty="0"/>
          </a:p>
          <a:p>
            <a:pPr lvl="1"/>
            <a:r>
              <a:rPr lang="en-US" dirty="0"/>
              <a:t>Which baptism, mentioned in the New Testament, is the “one baptism”?</a:t>
            </a:r>
            <a:endParaRPr lang="en-US" sz="2000" dirty="0"/>
          </a:p>
          <a:p>
            <a:pPr lvl="1"/>
            <a:r>
              <a:rPr lang="en-US" dirty="0" smtClean="0"/>
              <a:t>Therefore</a:t>
            </a:r>
            <a:r>
              <a:rPr lang="en-US" dirty="0"/>
              <a:t>, the “ONE baptism” is water baptism of </a:t>
            </a:r>
            <a:r>
              <a:rPr lang="en-US" u="sng" dirty="0"/>
              <a:t>Christ’s Great Commission</a:t>
            </a:r>
            <a:r>
              <a:rPr lang="en-US" dirty="0"/>
              <a:t>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4751144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0517" y="789709"/>
            <a:ext cx="8200223" cy="714895"/>
          </a:xfrm>
        </p:spPr>
        <p:txBody>
          <a:bodyPr>
            <a:normAutofit fontScale="90000"/>
          </a:bodyPr>
          <a:lstStyle/>
          <a:p>
            <a:r>
              <a:rPr lang="en-US" dirty="0"/>
              <a:t>The Person, Process &amp; Purpose of Baptism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7943" y="1645920"/>
            <a:ext cx="8861770" cy="5212079"/>
          </a:xfrm>
        </p:spPr>
        <p:txBody>
          <a:bodyPr>
            <a:normAutofit/>
          </a:bodyPr>
          <a:lstStyle/>
          <a:p>
            <a:pPr lvl="0">
              <a:buFont typeface="+mj-lt"/>
              <a:buAutoNum type="romanUcPeriod" startAt="3"/>
            </a:pPr>
            <a:r>
              <a:rPr lang="en-US" dirty="0"/>
              <a:t>The Bible Specifies the </a:t>
            </a:r>
            <a:r>
              <a:rPr lang="en-US" u="sng" dirty="0"/>
              <a:t>Person</a:t>
            </a:r>
            <a:r>
              <a:rPr lang="en-US" dirty="0"/>
              <a:t> Who Is the Biblical </a:t>
            </a:r>
            <a:r>
              <a:rPr lang="en-US" u="sng" dirty="0"/>
              <a:t>Candidate</a:t>
            </a:r>
            <a:r>
              <a:rPr lang="en-US" dirty="0"/>
              <a:t> for Baptism.</a:t>
            </a:r>
            <a:endParaRPr lang="en-US" sz="2000" dirty="0"/>
          </a:p>
          <a:p>
            <a:pPr lvl="1"/>
            <a:r>
              <a:rPr lang="en-US" dirty="0"/>
              <a:t>Who can be baptized?  Who should we baptize?  </a:t>
            </a:r>
            <a:endParaRPr lang="en-US" sz="2000" dirty="0"/>
          </a:p>
          <a:p>
            <a:pPr lvl="1"/>
            <a:r>
              <a:rPr lang="en-US" dirty="0" smtClean="0"/>
              <a:t>The </a:t>
            </a:r>
            <a:r>
              <a:rPr lang="en-US" dirty="0"/>
              <a:t>person who is baptized must meet certain Biblical conditions before </a:t>
            </a:r>
            <a:r>
              <a:rPr lang="en-US" dirty="0" smtClean="0"/>
              <a:t>baptism.</a:t>
            </a:r>
            <a:endParaRPr lang="en-US" sz="2000" dirty="0"/>
          </a:p>
          <a:p>
            <a:pPr lvl="1"/>
            <a:r>
              <a:rPr lang="en-US" u="sng" dirty="0" smtClean="0"/>
              <a:t>Only</a:t>
            </a:r>
            <a:r>
              <a:rPr lang="en-US" dirty="0" smtClean="0"/>
              <a:t> </a:t>
            </a:r>
            <a:r>
              <a:rPr lang="en-US" dirty="0"/>
              <a:t>those who meet these conditions can be Scripturally (and properly) baptized.</a:t>
            </a:r>
            <a:endParaRPr lang="en-US" sz="2000" dirty="0"/>
          </a:p>
          <a:p>
            <a:pPr lvl="1"/>
            <a:r>
              <a:rPr lang="en-US" dirty="0" smtClean="0"/>
              <a:t>Therefore</a:t>
            </a:r>
            <a:r>
              <a:rPr lang="en-US" dirty="0"/>
              <a:t>, it is readily apparent that </a:t>
            </a:r>
            <a:r>
              <a:rPr lang="en-US" u="sng" dirty="0"/>
              <a:t>infants</a:t>
            </a:r>
            <a:r>
              <a:rPr lang="en-US" dirty="0"/>
              <a:t> are not Scriptural candidates for baptism.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8762466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0517" y="789709"/>
            <a:ext cx="8200223" cy="714895"/>
          </a:xfrm>
        </p:spPr>
        <p:txBody>
          <a:bodyPr>
            <a:normAutofit fontScale="90000"/>
          </a:bodyPr>
          <a:lstStyle/>
          <a:p>
            <a:r>
              <a:rPr lang="en-US" dirty="0"/>
              <a:t>The Person, Process &amp; Purpose of Baptism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7943" y="1645920"/>
            <a:ext cx="8861770" cy="5212079"/>
          </a:xfrm>
        </p:spPr>
        <p:txBody>
          <a:bodyPr>
            <a:normAutofit fontScale="92500" lnSpcReduction="10000"/>
          </a:bodyPr>
          <a:lstStyle/>
          <a:p>
            <a:pPr lvl="0">
              <a:buFont typeface="+mj-lt"/>
              <a:buAutoNum type="romanUcPeriod" startAt="4"/>
            </a:pPr>
            <a:r>
              <a:rPr lang="en-US" dirty="0"/>
              <a:t>The Bible Specifies the </a:t>
            </a:r>
            <a:r>
              <a:rPr lang="en-US" u="sng" dirty="0"/>
              <a:t>Process</a:t>
            </a:r>
            <a:r>
              <a:rPr lang="en-US" dirty="0"/>
              <a:t> That Is the Biblical </a:t>
            </a:r>
            <a:r>
              <a:rPr lang="en-US" u="sng" dirty="0"/>
              <a:t>Method</a:t>
            </a:r>
            <a:r>
              <a:rPr lang="en-US" dirty="0"/>
              <a:t> for Baptism.</a:t>
            </a:r>
            <a:endParaRPr lang="en-US" sz="2000" dirty="0"/>
          </a:p>
          <a:p>
            <a:pPr lvl="1"/>
            <a:r>
              <a:rPr lang="en-US" dirty="0"/>
              <a:t>What is the proper mode of baptism?  How is </a:t>
            </a:r>
            <a:r>
              <a:rPr lang="en-US" dirty="0" smtClean="0"/>
              <a:t>it to </a:t>
            </a:r>
            <a:r>
              <a:rPr lang="en-US" dirty="0"/>
              <a:t>be administered?</a:t>
            </a:r>
            <a:endParaRPr lang="en-US" sz="2000" dirty="0"/>
          </a:p>
          <a:p>
            <a:pPr lvl="1"/>
            <a:r>
              <a:rPr lang="en-US" dirty="0" smtClean="0"/>
              <a:t>The </a:t>
            </a:r>
            <a:r>
              <a:rPr lang="en-US" dirty="0"/>
              <a:t>Bible very plainly describes what is involved in Bible baptism:</a:t>
            </a:r>
            <a:endParaRPr lang="en-US" sz="2000" dirty="0"/>
          </a:p>
          <a:p>
            <a:pPr lvl="2"/>
            <a:r>
              <a:rPr lang="en-US" sz="2200" dirty="0"/>
              <a:t>“</a:t>
            </a:r>
            <a:r>
              <a:rPr lang="en-US" sz="2200" u="sng" dirty="0"/>
              <a:t>Much</a:t>
            </a:r>
            <a:r>
              <a:rPr lang="en-US" sz="2200" dirty="0"/>
              <a:t> water” is required to be baptized with Bible </a:t>
            </a:r>
            <a:r>
              <a:rPr lang="en-US" sz="2200" dirty="0" smtClean="0"/>
              <a:t>baptism.</a:t>
            </a:r>
            <a:endParaRPr lang="en-US" sz="1900" dirty="0"/>
          </a:p>
          <a:p>
            <a:pPr lvl="2"/>
            <a:r>
              <a:rPr lang="en-US" sz="2200" dirty="0"/>
              <a:t>The person being baptized must come “</a:t>
            </a:r>
            <a:r>
              <a:rPr lang="en-US" sz="2200" u="sng" dirty="0"/>
              <a:t>to</a:t>
            </a:r>
            <a:r>
              <a:rPr lang="en-US" sz="2200" dirty="0"/>
              <a:t>” the </a:t>
            </a:r>
            <a:r>
              <a:rPr lang="en-US" sz="2200" dirty="0" smtClean="0"/>
              <a:t>water.</a:t>
            </a:r>
            <a:endParaRPr lang="en-US" sz="1900" dirty="0"/>
          </a:p>
          <a:p>
            <a:pPr lvl="2"/>
            <a:r>
              <a:rPr lang="en-US" sz="2200" dirty="0"/>
              <a:t>The person being baptized </a:t>
            </a:r>
            <a:r>
              <a:rPr lang="en-US" sz="2200" dirty="0" smtClean="0"/>
              <a:t>must </a:t>
            </a:r>
            <a:r>
              <a:rPr lang="en-US" sz="2200" dirty="0"/>
              <a:t>go “</a:t>
            </a:r>
            <a:r>
              <a:rPr lang="en-US" sz="2200" u="sng" dirty="0"/>
              <a:t>down</a:t>
            </a:r>
            <a:r>
              <a:rPr lang="en-US" sz="2200" dirty="0"/>
              <a:t> into the </a:t>
            </a:r>
            <a:r>
              <a:rPr lang="en-US" sz="2200" dirty="0" smtClean="0"/>
              <a:t>water.”</a:t>
            </a:r>
            <a:endParaRPr lang="en-US" sz="1900" dirty="0"/>
          </a:p>
          <a:p>
            <a:pPr lvl="2"/>
            <a:r>
              <a:rPr lang="en-US" sz="2200" dirty="0"/>
              <a:t>The person being baptized must be “</a:t>
            </a:r>
            <a:r>
              <a:rPr lang="en-US" sz="2200" u="sng" dirty="0"/>
              <a:t>buried</a:t>
            </a:r>
            <a:r>
              <a:rPr lang="en-US" sz="2200" dirty="0"/>
              <a:t>…in </a:t>
            </a:r>
            <a:r>
              <a:rPr lang="en-US" sz="2200" dirty="0" smtClean="0"/>
              <a:t>baptism.”</a:t>
            </a:r>
            <a:endParaRPr lang="en-US" sz="1900" dirty="0"/>
          </a:p>
          <a:p>
            <a:pPr lvl="2"/>
            <a:r>
              <a:rPr lang="en-US" sz="2200" dirty="0"/>
              <a:t>The person being baptized must be “raised” from the </a:t>
            </a:r>
            <a:r>
              <a:rPr lang="en-US" sz="2200" dirty="0" smtClean="0"/>
              <a:t>water.</a:t>
            </a:r>
            <a:endParaRPr lang="en-US" sz="1900" dirty="0"/>
          </a:p>
          <a:p>
            <a:pPr lvl="2"/>
            <a:r>
              <a:rPr lang="en-US" sz="2200" dirty="0"/>
              <a:t>The person being baptized </a:t>
            </a:r>
            <a:r>
              <a:rPr lang="en-US" sz="2200" dirty="0" smtClean="0"/>
              <a:t>must </a:t>
            </a:r>
            <a:r>
              <a:rPr lang="en-US" sz="2200" dirty="0"/>
              <a:t>come “up out of the </a:t>
            </a:r>
            <a:r>
              <a:rPr lang="en-US" sz="2200" dirty="0" smtClean="0"/>
              <a:t>water.”</a:t>
            </a:r>
            <a:endParaRPr lang="en-US" sz="1900" dirty="0"/>
          </a:p>
          <a:p>
            <a:pPr lvl="1"/>
            <a:r>
              <a:rPr lang="en-US" dirty="0" smtClean="0"/>
              <a:t>By </a:t>
            </a:r>
            <a:r>
              <a:rPr lang="en-US" dirty="0"/>
              <a:t>simply </a:t>
            </a:r>
            <a:r>
              <a:rPr lang="en-US" u="sng" dirty="0"/>
              <a:t>substituting</a:t>
            </a:r>
            <a:r>
              <a:rPr lang="en-US" dirty="0"/>
              <a:t> the words “sprinkling, pouring, immersing” for the word “baptism” or “baptize,” the Bible reader can easily understand what baptism is. </a:t>
            </a:r>
            <a:endParaRPr lang="en-US" dirty="0" smtClean="0"/>
          </a:p>
          <a:p>
            <a:pPr lvl="1"/>
            <a:r>
              <a:rPr lang="en-US" dirty="0" smtClean="0"/>
              <a:t>The </a:t>
            </a:r>
            <a:r>
              <a:rPr lang="en-US" dirty="0"/>
              <a:t>original Greek makes it clear that the verb “baptize” means “</a:t>
            </a:r>
            <a:r>
              <a:rPr lang="en-US" u="sng" dirty="0"/>
              <a:t>to immerse</a:t>
            </a:r>
            <a:r>
              <a:rPr lang="en-US" dirty="0" smtClean="0"/>
              <a:t>.”</a:t>
            </a:r>
          </a:p>
          <a:p>
            <a:pPr lvl="1"/>
            <a:r>
              <a:rPr lang="en-US" dirty="0" smtClean="0"/>
              <a:t>When one is baptized, he obeys the “form of doctrine” laid out by Jesus (Rom. 6:17).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6722192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0517" y="789709"/>
            <a:ext cx="8200223" cy="714895"/>
          </a:xfrm>
        </p:spPr>
        <p:txBody>
          <a:bodyPr>
            <a:normAutofit fontScale="90000"/>
          </a:bodyPr>
          <a:lstStyle/>
          <a:p>
            <a:r>
              <a:rPr lang="en-US" dirty="0"/>
              <a:t>The Person, Process &amp; Purpose of Baptism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7943" y="1645920"/>
            <a:ext cx="8861770" cy="5212079"/>
          </a:xfrm>
        </p:spPr>
        <p:txBody>
          <a:bodyPr>
            <a:normAutofit/>
          </a:bodyPr>
          <a:lstStyle/>
          <a:p>
            <a:pPr lvl="0">
              <a:buFont typeface="+mj-lt"/>
              <a:buAutoNum type="romanUcPeriod" startAt="5"/>
            </a:pPr>
            <a:r>
              <a:rPr lang="en-US" dirty="0"/>
              <a:t>The Bible Specifies the Purpose That God Assigns to Baptism.</a:t>
            </a:r>
            <a:endParaRPr lang="en-US" sz="2000" dirty="0"/>
          </a:p>
          <a:p>
            <a:pPr lvl="1"/>
            <a:r>
              <a:rPr lang="en-US" dirty="0"/>
              <a:t>Suppose that you wrote on a piece of paper, “What is the purpose of baptism?”</a:t>
            </a:r>
            <a:endParaRPr lang="en-US" sz="2000" dirty="0"/>
          </a:p>
          <a:p>
            <a:pPr lvl="1"/>
            <a:r>
              <a:rPr lang="en-US" dirty="0" smtClean="0"/>
              <a:t>According </a:t>
            </a:r>
            <a:r>
              <a:rPr lang="en-US" dirty="0"/>
              <a:t>to the Bible, a purpose of baptism </a:t>
            </a:r>
            <a:r>
              <a:rPr lang="en-US" dirty="0" smtClean="0"/>
              <a:t>is… </a:t>
            </a:r>
            <a:br>
              <a:rPr lang="en-US" dirty="0" smtClean="0"/>
            </a:br>
            <a:r>
              <a:rPr lang="en-US" u="sng" dirty="0" smtClean="0"/>
              <a:t>to </a:t>
            </a:r>
            <a:r>
              <a:rPr lang="en-US" u="sng" dirty="0"/>
              <a:t>obey the command of Christ</a:t>
            </a:r>
            <a:r>
              <a:rPr lang="en-US" dirty="0"/>
              <a:t>.</a:t>
            </a:r>
            <a:endParaRPr lang="en-US" sz="2000" dirty="0"/>
          </a:p>
          <a:p>
            <a:pPr lvl="1"/>
            <a:r>
              <a:rPr lang="en-US" dirty="0" smtClean="0"/>
              <a:t>…</a:t>
            </a:r>
            <a:r>
              <a:rPr lang="en-US" u="sng" dirty="0" smtClean="0"/>
              <a:t>to </a:t>
            </a:r>
            <a:r>
              <a:rPr lang="en-US" u="sng" dirty="0"/>
              <a:t>be saved from past sins</a:t>
            </a:r>
            <a:r>
              <a:rPr lang="en-US" dirty="0"/>
              <a:t>.</a:t>
            </a:r>
            <a:endParaRPr lang="en-US" sz="2000" dirty="0"/>
          </a:p>
          <a:p>
            <a:pPr lvl="1"/>
            <a:r>
              <a:rPr lang="en-US" dirty="0" smtClean="0"/>
              <a:t>…</a:t>
            </a:r>
            <a:r>
              <a:rPr lang="en-US" u="sng" dirty="0" smtClean="0"/>
              <a:t>to </a:t>
            </a:r>
            <a:r>
              <a:rPr lang="en-US" u="sng" dirty="0"/>
              <a:t>obtain the remission of sins</a:t>
            </a:r>
            <a:r>
              <a:rPr lang="en-US" dirty="0"/>
              <a:t>.</a:t>
            </a:r>
            <a:endParaRPr lang="en-US" sz="2000" dirty="0"/>
          </a:p>
          <a:p>
            <a:pPr lvl="1"/>
            <a:r>
              <a:rPr lang="en-US" dirty="0" smtClean="0"/>
              <a:t>…</a:t>
            </a:r>
            <a:r>
              <a:rPr lang="en-US" u="sng" dirty="0" smtClean="0"/>
              <a:t>to </a:t>
            </a:r>
            <a:r>
              <a:rPr lang="en-US" u="sng" dirty="0"/>
              <a:t>have sins washed away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…</a:t>
            </a:r>
            <a:r>
              <a:rPr lang="en-US" u="sng" dirty="0" smtClean="0"/>
              <a:t>to </a:t>
            </a:r>
            <a:r>
              <a:rPr lang="en-US" u="sng" dirty="0"/>
              <a:t>be sanctified, cleansed and justified</a:t>
            </a:r>
            <a:r>
              <a:rPr lang="en-US" dirty="0"/>
              <a:t>.</a:t>
            </a:r>
            <a:endParaRPr lang="en-US" sz="2000" dirty="0"/>
          </a:p>
          <a:p>
            <a:pPr lvl="1"/>
            <a:r>
              <a:rPr lang="en-US" dirty="0" smtClean="0"/>
              <a:t>…</a:t>
            </a:r>
            <a:r>
              <a:rPr lang="en-US" u="sng" dirty="0" smtClean="0"/>
              <a:t>to </a:t>
            </a:r>
            <a:r>
              <a:rPr lang="en-US" u="sng" dirty="0"/>
              <a:t>be made free from sin</a:t>
            </a:r>
            <a:r>
              <a:rPr lang="en-US" dirty="0" smtClean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557890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0517" y="789709"/>
            <a:ext cx="8200223" cy="714895"/>
          </a:xfrm>
        </p:spPr>
        <p:txBody>
          <a:bodyPr>
            <a:normAutofit fontScale="90000"/>
          </a:bodyPr>
          <a:lstStyle/>
          <a:p>
            <a:r>
              <a:rPr lang="en-US" dirty="0"/>
              <a:t>The Person, Process &amp; Purpose of Baptism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7943" y="1645920"/>
            <a:ext cx="8861770" cy="5212079"/>
          </a:xfrm>
        </p:spPr>
        <p:txBody>
          <a:bodyPr>
            <a:normAutofit/>
          </a:bodyPr>
          <a:lstStyle/>
          <a:p>
            <a:pPr lvl="0">
              <a:buFont typeface="+mj-lt"/>
              <a:buAutoNum type="romanUcPeriod" startAt="5"/>
            </a:pPr>
            <a:r>
              <a:rPr lang="en-US" dirty="0"/>
              <a:t>The Bible Specifies the Purpose That God Assigns to Baptism.</a:t>
            </a:r>
            <a:endParaRPr lang="en-US" sz="2000" dirty="0"/>
          </a:p>
          <a:p>
            <a:pPr lvl="1">
              <a:buFont typeface="+mj-lt"/>
              <a:buAutoNum type="alphaUcPeriod" startAt="8"/>
            </a:pPr>
            <a:r>
              <a:rPr lang="en-US" dirty="0" smtClean="0"/>
              <a:t>According </a:t>
            </a:r>
            <a:r>
              <a:rPr lang="en-US" dirty="0"/>
              <a:t>to the Bible, a purpose of baptism </a:t>
            </a:r>
            <a:r>
              <a:rPr lang="en-US" dirty="0" smtClean="0"/>
              <a:t>is… </a:t>
            </a:r>
            <a:br>
              <a:rPr lang="en-US" dirty="0" smtClean="0"/>
            </a:br>
            <a:r>
              <a:rPr lang="en-US" dirty="0" smtClean="0"/>
              <a:t>…</a:t>
            </a:r>
            <a:r>
              <a:rPr lang="en-US" u="sng" dirty="0" smtClean="0"/>
              <a:t>to </a:t>
            </a:r>
            <a:r>
              <a:rPr lang="en-US" u="sng" dirty="0"/>
              <a:t>contact the saving blood of Christ</a:t>
            </a:r>
            <a:r>
              <a:rPr lang="en-US" dirty="0"/>
              <a:t>.</a:t>
            </a:r>
            <a:endParaRPr lang="en-US" sz="2000" dirty="0"/>
          </a:p>
          <a:p>
            <a:pPr lvl="1">
              <a:buAutoNum type="alphaUcPeriod" startAt="8"/>
            </a:pPr>
            <a:r>
              <a:rPr lang="en-US" dirty="0" smtClean="0"/>
              <a:t>…</a:t>
            </a:r>
            <a:r>
              <a:rPr lang="en-US" u="sng" dirty="0" smtClean="0"/>
              <a:t>to </a:t>
            </a:r>
            <a:r>
              <a:rPr lang="en-US" u="sng" dirty="0"/>
              <a:t>enter a new relationship with God</a:t>
            </a:r>
            <a:r>
              <a:rPr lang="en-US" dirty="0"/>
              <a:t>.</a:t>
            </a:r>
            <a:endParaRPr lang="en-US" sz="2000" dirty="0"/>
          </a:p>
          <a:p>
            <a:pPr lvl="1">
              <a:buAutoNum type="alphaUcPeriod" startAt="8"/>
            </a:pPr>
            <a:r>
              <a:rPr lang="en-US" dirty="0" smtClean="0"/>
              <a:t>…</a:t>
            </a:r>
            <a:r>
              <a:rPr lang="en-US" u="sng" dirty="0" smtClean="0"/>
              <a:t>to </a:t>
            </a:r>
            <a:r>
              <a:rPr lang="en-US" u="sng" dirty="0"/>
              <a:t>be born again</a:t>
            </a:r>
            <a:r>
              <a:rPr lang="en-US" dirty="0" smtClean="0"/>
              <a:t>.</a:t>
            </a:r>
          </a:p>
          <a:p>
            <a:pPr lvl="1">
              <a:buAutoNum type="alphaUcPeriod" startAt="8"/>
            </a:pPr>
            <a:r>
              <a:rPr lang="en-US" dirty="0" smtClean="0"/>
              <a:t>…</a:t>
            </a:r>
            <a:r>
              <a:rPr lang="en-US" u="sng" dirty="0" smtClean="0"/>
              <a:t>to </a:t>
            </a:r>
            <a:r>
              <a:rPr lang="en-US" u="sng" dirty="0"/>
              <a:t>enter the kingdom of God</a:t>
            </a:r>
            <a:r>
              <a:rPr lang="en-US" dirty="0" smtClean="0"/>
              <a:t>.</a:t>
            </a:r>
            <a:endParaRPr lang="en-US" sz="2000" dirty="0"/>
          </a:p>
          <a:p>
            <a:pPr lvl="1">
              <a:buAutoNum type="alphaUcPeriod" startAt="8"/>
            </a:pPr>
            <a:r>
              <a:rPr lang="en-US" dirty="0" smtClean="0"/>
              <a:t>…</a:t>
            </a:r>
            <a:r>
              <a:rPr lang="en-US" u="sng" dirty="0" smtClean="0"/>
              <a:t>to </a:t>
            </a:r>
            <a:r>
              <a:rPr lang="en-US" u="sng" dirty="0"/>
              <a:t>enter the one body of Christ</a:t>
            </a:r>
            <a:r>
              <a:rPr lang="en-US" dirty="0" smtClean="0"/>
              <a:t>.</a:t>
            </a:r>
            <a:endParaRPr lang="en-US" sz="2000" dirty="0"/>
          </a:p>
          <a:p>
            <a:pPr lvl="1">
              <a:buAutoNum type="alphaUcPeriod" startAt="8"/>
            </a:pPr>
            <a:r>
              <a:rPr lang="en-US" dirty="0" smtClean="0"/>
              <a:t>…</a:t>
            </a:r>
            <a:r>
              <a:rPr lang="en-US" u="sng" dirty="0" smtClean="0"/>
              <a:t>to </a:t>
            </a:r>
            <a:r>
              <a:rPr lang="en-US" u="sng" dirty="0"/>
              <a:t>become a child of God</a:t>
            </a:r>
            <a:r>
              <a:rPr lang="en-US" dirty="0" smtClean="0"/>
              <a:t>.</a:t>
            </a:r>
            <a:endParaRPr lang="en-US" sz="2000" dirty="0"/>
          </a:p>
          <a:p>
            <a:pPr lvl="1">
              <a:buAutoNum type="alphaUcPeriod" startAt="8"/>
            </a:pPr>
            <a:r>
              <a:rPr lang="en-US" dirty="0" smtClean="0"/>
              <a:t>…</a:t>
            </a:r>
            <a:r>
              <a:rPr lang="en-US" u="sng" dirty="0" smtClean="0"/>
              <a:t>to </a:t>
            </a:r>
            <a:r>
              <a:rPr lang="en-US" u="sng" dirty="0"/>
              <a:t>put on Christ</a:t>
            </a:r>
            <a:r>
              <a:rPr lang="en-US" dirty="0" smtClean="0"/>
              <a:t>.</a:t>
            </a:r>
            <a:endParaRPr lang="en-US" sz="2000" dirty="0"/>
          </a:p>
          <a:p>
            <a:pPr lvl="1">
              <a:buAutoNum type="alphaUcPeriod" startAt="8"/>
            </a:pPr>
            <a:r>
              <a:rPr lang="en-US" dirty="0" smtClean="0"/>
              <a:t>…</a:t>
            </a:r>
            <a:r>
              <a:rPr lang="en-US" u="sng" dirty="0" smtClean="0"/>
              <a:t>to </a:t>
            </a:r>
            <a:r>
              <a:rPr lang="en-US" u="sng" dirty="0"/>
              <a:t>enter into Christ</a:t>
            </a:r>
            <a:r>
              <a:rPr lang="en-US" dirty="0"/>
              <a:t>, wherein is </a:t>
            </a:r>
            <a:r>
              <a:rPr lang="en-US" dirty="0" smtClean="0"/>
              <a:t>salvation.</a:t>
            </a:r>
            <a:endParaRPr lang="en-US" sz="2000" dirty="0"/>
          </a:p>
          <a:p>
            <a:pPr lvl="1">
              <a:buAutoNum type="alphaUcPeriod" startAt="8"/>
            </a:pPr>
            <a:endParaRPr lang="en-US" sz="2000" dirty="0"/>
          </a:p>
          <a:p>
            <a:pPr lvl="1">
              <a:buAutoNum type="alphaUcPeriod" startAt="8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7927730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0517" y="789709"/>
            <a:ext cx="8200223" cy="714895"/>
          </a:xfrm>
        </p:spPr>
        <p:txBody>
          <a:bodyPr>
            <a:normAutofit fontScale="90000"/>
          </a:bodyPr>
          <a:lstStyle/>
          <a:p>
            <a:r>
              <a:rPr lang="en-US" dirty="0"/>
              <a:t>The Person, Process &amp; Purpose of Baptism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7943" y="1645920"/>
            <a:ext cx="8861770" cy="5212079"/>
          </a:xfrm>
        </p:spPr>
        <p:txBody>
          <a:bodyPr>
            <a:normAutofit/>
          </a:bodyPr>
          <a:lstStyle/>
          <a:p>
            <a:pPr lvl="0">
              <a:buFont typeface="+mj-lt"/>
              <a:buAutoNum type="romanUcPeriod" startAt="5"/>
            </a:pPr>
            <a:r>
              <a:rPr lang="en-US" dirty="0"/>
              <a:t>The Bible Specifies the Purpose That God Assigns to Baptism.</a:t>
            </a:r>
          </a:p>
          <a:p>
            <a:pPr lvl="1">
              <a:buFont typeface="+mj-lt"/>
              <a:buAutoNum type="alphaUcPeriod" startAt="16"/>
            </a:pPr>
            <a:r>
              <a:rPr lang="en-US" dirty="0" smtClean="0"/>
              <a:t>According </a:t>
            </a:r>
            <a:r>
              <a:rPr lang="en-US" dirty="0"/>
              <a:t>to the Bible, a purpose of baptism </a:t>
            </a:r>
            <a:r>
              <a:rPr lang="en-US" dirty="0" smtClean="0"/>
              <a:t>is… </a:t>
            </a:r>
            <a:br>
              <a:rPr lang="en-US" dirty="0" smtClean="0"/>
            </a:br>
            <a:r>
              <a:rPr lang="en-US" dirty="0"/>
              <a:t>…</a:t>
            </a:r>
            <a:r>
              <a:rPr lang="en-US" u="sng" dirty="0"/>
              <a:t>to become a New Testament Christian</a:t>
            </a:r>
            <a:r>
              <a:rPr lang="en-US" dirty="0"/>
              <a:t>.</a:t>
            </a:r>
            <a:endParaRPr lang="en-US" sz="2000" dirty="0"/>
          </a:p>
          <a:p>
            <a:pPr lvl="1">
              <a:buFont typeface="+mj-lt"/>
              <a:buAutoNum type="alphaUcPeriod" startAt="16"/>
            </a:pPr>
            <a:r>
              <a:rPr lang="en-US" dirty="0" smtClean="0"/>
              <a:t>…</a:t>
            </a:r>
            <a:r>
              <a:rPr lang="en-US" u="sng" dirty="0" smtClean="0"/>
              <a:t>to </a:t>
            </a:r>
            <a:r>
              <a:rPr lang="en-US" u="sng" dirty="0"/>
              <a:t>walk in newness of </a:t>
            </a:r>
            <a:r>
              <a:rPr lang="en-US" u="sng" dirty="0" smtClean="0"/>
              <a:t>life</a:t>
            </a:r>
            <a:r>
              <a:rPr lang="en-US" dirty="0" smtClean="0"/>
              <a:t>.</a:t>
            </a:r>
          </a:p>
          <a:p>
            <a:pPr lvl="1">
              <a:buFont typeface="+mj-lt"/>
              <a:buAutoNum type="alphaUcPeriod" startAt="16"/>
            </a:pPr>
            <a:r>
              <a:rPr lang="en-US" dirty="0" smtClean="0"/>
              <a:t>…</a:t>
            </a:r>
            <a:r>
              <a:rPr lang="en-US" u="sng" dirty="0" smtClean="0"/>
              <a:t>to </a:t>
            </a:r>
            <a:r>
              <a:rPr lang="en-US" u="sng" dirty="0"/>
              <a:t>call on the name of the </a:t>
            </a:r>
            <a:r>
              <a:rPr lang="en-US" u="sng" dirty="0" smtClean="0"/>
              <a:t>Lord</a:t>
            </a:r>
            <a:r>
              <a:rPr lang="en-US" dirty="0" smtClean="0"/>
              <a:t>.</a:t>
            </a:r>
            <a:endParaRPr lang="en-US" dirty="0"/>
          </a:p>
          <a:p>
            <a:pPr lvl="1">
              <a:buFont typeface="+mj-lt"/>
              <a:buAutoNum type="alphaUcPeriod" startAt="16"/>
            </a:pPr>
            <a:r>
              <a:rPr lang="en-US" dirty="0" smtClean="0"/>
              <a:t>…</a:t>
            </a:r>
            <a:r>
              <a:rPr lang="en-US" u="sng" dirty="0" smtClean="0"/>
              <a:t>to </a:t>
            </a:r>
            <a:r>
              <a:rPr lang="en-US" u="sng" dirty="0"/>
              <a:t>appeal to God for a good </a:t>
            </a:r>
            <a:r>
              <a:rPr lang="en-US" u="sng" dirty="0" smtClean="0"/>
              <a:t>conscience</a:t>
            </a:r>
            <a:r>
              <a:rPr lang="en-US" dirty="0" smtClean="0"/>
              <a:t>.</a:t>
            </a:r>
            <a:endParaRPr lang="en-US" dirty="0"/>
          </a:p>
          <a:p>
            <a:pPr lvl="1">
              <a:buFont typeface="+mj-lt"/>
              <a:buAutoNum type="alphaUcPeriod" startAt="16"/>
            </a:pPr>
            <a:r>
              <a:rPr lang="en-US" dirty="0" smtClean="0"/>
              <a:t>...</a:t>
            </a:r>
            <a:r>
              <a:rPr lang="en-US" u="sng" dirty="0" smtClean="0"/>
              <a:t>to </a:t>
            </a:r>
            <a:r>
              <a:rPr lang="en-US" u="sng" dirty="0"/>
              <a:t>be able to truly </a:t>
            </a:r>
            <a:r>
              <a:rPr lang="en-US" u="sng" dirty="0" smtClean="0"/>
              <a:t>rejoice</a:t>
            </a:r>
            <a:r>
              <a:rPr lang="en-US" dirty="0" smtClean="0"/>
              <a:t>.</a:t>
            </a:r>
          </a:p>
          <a:p>
            <a:pPr lvl="1">
              <a:buFont typeface="+mj-lt"/>
              <a:buAutoNum type="alphaUcPeriod" startAt="16"/>
            </a:pPr>
            <a:r>
              <a:rPr lang="en-US" dirty="0" smtClean="0"/>
              <a:t>The </a:t>
            </a:r>
            <a:r>
              <a:rPr lang="en-US" u="sng" dirty="0"/>
              <a:t>conversions</a:t>
            </a:r>
            <a:r>
              <a:rPr lang="en-US" dirty="0"/>
              <a:t> in the book of Acts demonstrate that baptism is essential to salvation.</a:t>
            </a:r>
          </a:p>
          <a:p>
            <a:pPr lvl="1">
              <a:buFont typeface="+mj-lt"/>
              <a:buAutoNum type="alphaUcPeriod" startAt="16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59069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0517" y="789709"/>
            <a:ext cx="8200223" cy="714895"/>
          </a:xfrm>
        </p:spPr>
        <p:txBody>
          <a:bodyPr>
            <a:normAutofit fontScale="90000"/>
          </a:bodyPr>
          <a:lstStyle/>
          <a:p>
            <a:r>
              <a:rPr lang="en-US" dirty="0"/>
              <a:t>The Person, Process &amp; Purpose of Baptism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7943" y="1645920"/>
            <a:ext cx="8861770" cy="5212079"/>
          </a:xfrm>
        </p:spPr>
        <p:txBody>
          <a:bodyPr>
            <a:normAutofit/>
          </a:bodyPr>
          <a:lstStyle/>
          <a:p>
            <a:pPr lvl="0">
              <a:buFont typeface="+mj-lt"/>
              <a:buAutoNum type="romanUcPeriod" startAt="6"/>
            </a:pPr>
            <a:r>
              <a:rPr lang="en-US" dirty="0"/>
              <a:t>While the Bible Is Very Plain and Offers Abundant Teaching, Some Still Offer Objections.</a:t>
            </a:r>
            <a:endParaRPr lang="en-US" sz="2000" dirty="0"/>
          </a:p>
          <a:p>
            <a:pPr lvl="1"/>
            <a:r>
              <a:rPr lang="en-US" dirty="0"/>
              <a:t>Some steadfastly assert that one is already saved before he is baptized.</a:t>
            </a:r>
            <a:endParaRPr lang="en-US" sz="2000" dirty="0"/>
          </a:p>
          <a:p>
            <a:pPr lvl="1"/>
            <a:r>
              <a:rPr lang="en-US" dirty="0" smtClean="0"/>
              <a:t>Some </a:t>
            </a:r>
            <a:r>
              <a:rPr lang="en-US" dirty="0"/>
              <a:t>appeal to the thief on the cross, stating that he was saved but was never baptized.</a:t>
            </a:r>
            <a:endParaRPr lang="en-US" sz="2000" dirty="0"/>
          </a:p>
          <a:p>
            <a:pPr lvl="1"/>
            <a:r>
              <a:rPr lang="en-US" dirty="0" smtClean="0"/>
              <a:t>Some </a:t>
            </a:r>
            <a:r>
              <a:rPr lang="en-US" dirty="0"/>
              <a:t>point to verses that teach one is saved by faith and claim baptism is not included. </a:t>
            </a:r>
            <a:endParaRPr lang="en-US" sz="2000" dirty="0"/>
          </a:p>
          <a:p>
            <a:pPr lvl="1"/>
            <a:r>
              <a:rPr lang="en-US" dirty="0" smtClean="0"/>
              <a:t>Some </a:t>
            </a:r>
            <a:r>
              <a:rPr lang="en-US" dirty="0"/>
              <a:t>suggest that baptism is a work and that salvation is not of works.</a:t>
            </a:r>
            <a:endParaRPr lang="en-US" sz="2000" dirty="0"/>
          </a:p>
          <a:p>
            <a:pPr lvl="1"/>
            <a:r>
              <a:rPr lang="en-US" dirty="0" smtClean="0"/>
              <a:t>While </a:t>
            </a:r>
            <a:r>
              <a:rPr lang="en-US" dirty="0"/>
              <a:t>some offer objections to the essentiality of baptism for salvation, the Bible still teaches very plainly that baptism saves from sin.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9047652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921</TotalTime>
  <Words>677</Words>
  <Application>Microsoft Office PowerPoint</Application>
  <PresentationFormat>On-screen Show (4:3)</PresentationFormat>
  <Paragraphs>67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PowerPoint Presentation</vt:lpstr>
      <vt:lpstr>The Person, Process &amp; Purpose of Baptism</vt:lpstr>
      <vt:lpstr>The Person, Process &amp; Purpose of Baptism</vt:lpstr>
      <vt:lpstr>The Person, Process &amp; Purpose of Baptism</vt:lpstr>
      <vt:lpstr>The Person, Process &amp; Purpose of Baptism</vt:lpstr>
      <vt:lpstr>The Person, Process &amp; Purpose of Baptism</vt:lpstr>
      <vt:lpstr>The Person, Process &amp; Purpose of Baptism</vt:lpstr>
      <vt:lpstr>The Person, Process &amp; Purpose of Baptism</vt:lpstr>
      <vt:lpstr>The Person, Process &amp; Purpose of Baptism</vt:lpstr>
    </vt:vector>
  </TitlesOfParts>
  <Company>Palm Beach Lakes church of Christ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Sproule</dc:creator>
  <cp:lastModifiedBy>David Sproule</cp:lastModifiedBy>
  <cp:revision>111</cp:revision>
  <dcterms:created xsi:type="dcterms:W3CDTF">2017-01-01T19:17:35Z</dcterms:created>
  <dcterms:modified xsi:type="dcterms:W3CDTF">2017-09-13T21:13:20Z</dcterms:modified>
</cp:coreProperties>
</file>