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60" r:id="rId5"/>
    <p:sldId id="259" r:id="rId6"/>
    <p:sldId id="261" r:id="rId7"/>
    <p:sldId id="262" r:id="rId8"/>
    <p:sldId id="263" r:id="rId9"/>
    <p:sldId id="267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/>
  </p:normalViewPr>
  <p:slideViewPr>
    <p:cSldViewPr snapToGrid="0">
      <p:cViewPr varScale="1">
        <p:scale>
          <a:sx n="82" d="100"/>
          <a:sy n="82" d="100"/>
        </p:scale>
        <p:origin x="114" y="228"/>
      </p:cViewPr>
      <p:guideLst/>
    </p:cSldViewPr>
  </p:slideViewPr>
  <p:outlineViewPr>
    <p:cViewPr>
      <p:scale>
        <a:sx n="33" d="100"/>
        <a:sy n="33" d="100"/>
      </p:scale>
      <p:origin x="0" y="-589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A68C-57C5-4C7C-8649-7D0579F8FBE3}" type="datetimeFigureOut">
              <a:rPr lang="en-US" smtClean="0"/>
              <a:t>10/26/2016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08AF0-CA51-4835-8CB9-3A3EA0786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79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A68C-57C5-4C7C-8649-7D0579F8FBE3}" type="datetimeFigureOut">
              <a:rPr lang="en-US" smtClean="0"/>
              <a:t>10/26/2016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08AF0-CA51-4835-8CB9-3A3EA0786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665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A68C-57C5-4C7C-8649-7D0579F8FBE3}" type="datetimeFigureOut">
              <a:rPr lang="en-US" smtClean="0"/>
              <a:t>10/26/2016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08AF0-CA51-4835-8CB9-3A3EA0786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58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A68C-57C5-4C7C-8649-7D0579F8FBE3}" type="datetimeFigureOut">
              <a:rPr lang="en-US" smtClean="0"/>
              <a:t>10/26/2016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08AF0-CA51-4835-8CB9-3A3EA0786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06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A68C-57C5-4C7C-8649-7D0579F8FBE3}" type="datetimeFigureOut">
              <a:rPr lang="en-US" smtClean="0"/>
              <a:t>10/26/2016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08AF0-CA51-4835-8CB9-3A3EA0786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670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A68C-57C5-4C7C-8649-7D0579F8FBE3}" type="datetimeFigureOut">
              <a:rPr lang="en-US" smtClean="0"/>
              <a:t>10/26/2016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08AF0-CA51-4835-8CB9-3A3EA0786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4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A68C-57C5-4C7C-8649-7D0579F8FBE3}" type="datetimeFigureOut">
              <a:rPr lang="en-US" smtClean="0"/>
              <a:t>10/26/2016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08AF0-CA51-4835-8CB9-3A3EA0786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23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A68C-57C5-4C7C-8649-7D0579F8FBE3}" type="datetimeFigureOut">
              <a:rPr lang="en-US" smtClean="0"/>
              <a:t>10/26/2016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08AF0-CA51-4835-8CB9-3A3EA0786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89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A68C-57C5-4C7C-8649-7D0579F8FBE3}" type="datetimeFigureOut">
              <a:rPr lang="en-US" smtClean="0"/>
              <a:t>10/26/2016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08AF0-CA51-4835-8CB9-3A3EA0786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4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A68C-57C5-4C7C-8649-7D0579F8FBE3}" type="datetimeFigureOut">
              <a:rPr lang="en-US" smtClean="0"/>
              <a:t>10/26/2016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08AF0-CA51-4835-8CB9-3A3EA0786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568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A68C-57C5-4C7C-8649-7D0579F8FBE3}" type="datetimeFigureOut">
              <a:rPr lang="en-US" smtClean="0"/>
              <a:t>10/26/2016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08AF0-CA51-4835-8CB9-3A3EA0786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255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BA68C-57C5-4C7C-8649-7D0579F8FBE3}" type="datetimeFigureOut">
              <a:rPr lang="en-US" smtClean="0"/>
              <a:t>10/26/2016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08AF0-CA51-4835-8CB9-3A3EA0786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73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634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6000" r="-1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04" y="126229"/>
            <a:ext cx="8902528" cy="1109447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  <a:t>Rise of Saul </a:t>
            </a: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(8:1-14:52)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04" y="1446683"/>
            <a:ext cx="8902528" cy="5308343"/>
          </a:xfrm>
        </p:spPr>
        <p:txBody>
          <a:bodyPr>
            <a:normAutofit/>
          </a:bodyPr>
          <a:lstStyle/>
          <a:p>
            <a:pPr marL="514350" lvl="0" indent="-514350">
              <a:buAutoNum type="arabicPeriod"/>
            </a:pPr>
            <a:r>
              <a:rPr lang="en-US" sz="4000" dirty="0" smtClean="0">
                <a:solidFill>
                  <a:schemeClr val="bg1"/>
                </a:solidFill>
              </a:rPr>
              <a:t>Samuel’s ministry (7:15-8:3)</a:t>
            </a:r>
          </a:p>
          <a:p>
            <a:pPr marL="514350" lvl="0" indent="-514350">
              <a:buAutoNum type="arabicPeriod"/>
            </a:pPr>
            <a:r>
              <a:rPr lang="en-US" sz="4000" dirty="0" smtClean="0">
                <a:solidFill>
                  <a:schemeClr val="bg1"/>
                </a:solidFill>
              </a:rPr>
              <a:t>They ask for a king (8:4-22)</a:t>
            </a:r>
          </a:p>
          <a:p>
            <a:pPr marL="514350" lvl="0" indent="-514350">
              <a:buAutoNum type="arabicPeriod"/>
            </a:pPr>
            <a:r>
              <a:rPr lang="en-US" sz="4000" dirty="0" smtClean="0">
                <a:solidFill>
                  <a:schemeClr val="bg1"/>
                </a:solidFill>
              </a:rPr>
              <a:t>Saul’s Search (9:1-14)</a:t>
            </a:r>
          </a:p>
          <a:p>
            <a:pPr marL="514350" lvl="0" indent="-514350">
              <a:buAutoNum type="arabicPeriod"/>
            </a:pPr>
            <a:r>
              <a:rPr lang="en-US" sz="4000" dirty="0" smtClean="0">
                <a:solidFill>
                  <a:schemeClr val="bg1"/>
                </a:solidFill>
              </a:rPr>
              <a:t>God chooses a king (9:15-27)</a:t>
            </a:r>
          </a:p>
          <a:p>
            <a:pPr marL="514350" lvl="0" indent="-514350">
              <a:buAutoNum type="arabicPeriod"/>
            </a:pPr>
            <a:r>
              <a:rPr lang="en-US" sz="4000" dirty="0" smtClean="0">
                <a:solidFill>
                  <a:schemeClr val="bg1"/>
                </a:solidFill>
              </a:rPr>
              <a:t>The Saul as a prophet (10:1-14)</a:t>
            </a:r>
          </a:p>
          <a:p>
            <a:pPr marL="514350" lvl="0" indent="-514350">
              <a:buAutoNum type="arabicPeriod"/>
            </a:pPr>
            <a:r>
              <a:rPr lang="en-US" sz="4000" dirty="0" smtClean="0">
                <a:solidFill>
                  <a:schemeClr val="bg1"/>
                </a:solidFill>
              </a:rPr>
              <a:t>Saul publicly announced as king </a:t>
            </a:r>
          </a:p>
          <a:p>
            <a:pPr marL="0" lvl="0" indent="0">
              <a:buNone/>
            </a:pP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smtClean="0">
                <a:solidFill>
                  <a:schemeClr val="bg1"/>
                </a:solidFill>
              </a:rPr>
              <a:t>   (10:17-27)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89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6000" r="-1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04" y="126229"/>
            <a:ext cx="8902528" cy="1109447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  <a:t>Rise of Saul </a:t>
            </a: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(8:1-14:52)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04" y="1446683"/>
            <a:ext cx="8902528" cy="5308343"/>
          </a:xfrm>
        </p:spPr>
        <p:txBody>
          <a:bodyPr>
            <a:normAutofit lnSpcReduction="10000"/>
          </a:bodyPr>
          <a:lstStyle/>
          <a:p>
            <a:pPr marL="742950" indent="-742950">
              <a:buSzPct val="100000"/>
              <a:buFont typeface="+mj-lt"/>
              <a:buAutoNum type="arabicPeriod" startAt="7"/>
            </a:pPr>
            <a:r>
              <a:rPr lang="en-US" sz="4000" dirty="0" smtClean="0">
                <a:solidFill>
                  <a:schemeClr val="bg1"/>
                </a:solidFill>
              </a:rPr>
              <a:t>The defeat of the Ammonites          (11:1-14)</a:t>
            </a:r>
          </a:p>
          <a:p>
            <a:pPr marL="742950" indent="-742950">
              <a:buFont typeface="+mj-lt"/>
              <a:buAutoNum type="arabicPeriod" startAt="7"/>
            </a:pPr>
            <a:r>
              <a:rPr lang="en-US" sz="4000" dirty="0" smtClean="0">
                <a:solidFill>
                  <a:schemeClr val="bg1"/>
                </a:solidFill>
              </a:rPr>
              <a:t>Samuel addresses the people         (12:1-25)</a:t>
            </a:r>
          </a:p>
          <a:p>
            <a:pPr marL="742950" indent="-742950">
              <a:buFont typeface="+mj-lt"/>
              <a:buAutoNum type="arabicPeriod" startAt="7"/>
            </a:pPr>
            <a:r>
              <a:rPr lang="en-US" sz="4000" dirty="0" smtClean="0">
                <a:solidFill>
                  <a:schemeClr val="bg1"/>
                </a:solidFill>
              </a:rPr>
              <a:t>Saul fails to wait for Samuel (13:1-14)</a:t>
            </a:r>
          </a:p>
          <a:p>
            <a:pPr marL="742950" indent="-742950">
              <a:buFont typeface="+mj-lt"/>
              <a:buAutoNum type="arabicPeriod" startAt="7"/>
            </a:pPr>
            <a:r>
              <a:rPr lang="en-US" sz="4000" dirty="0" smtClean="0">
                <a:solidFill>
                  <a:schemeClr val="bg1"/>
                </a:solidFill>
              </a:rPr>
              <a:t>Philistines defeated at </a:t>
            </a:r>
            <a:r>
              <a:rPr lang="en-US" sz="4000" dirty="0" err="1" smtClean="0">
                <a:solidFill>
                  <a:schemeClr val="bg1"/>
                </a:solidFill>
              </a:rPr>
              <a:t>Michmash</a:t>
            </a:r>
            <a:r>
              <a:rPr lang="en-US" sz="4000" dirty="0" smtClean="0">
                <a:solidFill>
                  <a:schemeClr val="bg1"/>
                </a:solidFill>
              </a:rPr>
              <a:t> (13:15-14:46)</a:t>
            </a:r>
          </a:p>
          <a:p>
            <a:pPr marL="742950" indent="-742950">
              <a:buFont typeface="+mj-lt"/>
              <a:buAutoNum type="arabicPeriod" startAt="7"/>
            </a:pPr>
            <a:r>
              <a:rPr lang="en-US" sz="4000" dirty="0" smtClean="0">
                <a:solidFill>
                  <a:schemeClr val="bg1"/>
                </a:solidFill>
              </a:rPr>
              <a:t>Surrounding nations subdued        (14:47-52)</a:t>
            </a:r>
          </a:p>
          <a:p>
            <a:pPr marL="514350" lvl="0" indent="-514350">
              <a:buAutoNum type="arabicPeriod" startAt="7"/>
            </a:pP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74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6000" r="-1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04" y="126229"/>
            <a:ext cx="8902528" cy="1109447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  <a:t>Decline of Saul </a:t>
            </a:r>
            <a:br>
              <a:rPr lang="en-US" sz="4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</a:br>
            <a:r>
              <a:rPr lang="en-US" sz="4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  <a:t>and the Rise of David </a:t>
            </a: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(15:1-31:13)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04" y="1446683"/>
            <a:ext cx="8902528" cy="5308343"/>
          </a:xfrm>
        </p:spPr>
        <p:txBody>
          <a:bodyPr>
            <a:normAutofit/>
          </a:bodyPr>
          <a:lstStyle/>
          <a:p>
            <a:pPr marL="742950" lvl="0" indent="-742950">
              <a:buAutoNum type="arabicPeriod"/>
            </a:pPr>
            <a:r>
              <a:rPr lang="en-US" sz="4000" dirty="0" smtClean="0">
                <a:solidFill>
                  <a:schemeClr val="bg1"/>
                </a:solidFill>
              </a:rPr>
              <a:t>Saul’s Disobedience (15:1-34)</a:t>
            </a:r>
          </a:p>
          <a:p>
            <a:pPr marL="742950" lvl="0" indent="-742950">
              <a:buAutoNum type="arabicPeriod"/>
            </a:pPr>
            <a:r>
              <a:rPr lang="en-US" sz="4000" dirty="0" smtClean="0">
                <a:solidFill>
                  <a:schemeClr val="bg1"/>
                </a:solidFill>
              </a:rPr>
              <a:t>David is </a:t>
            </a:r>
            <a:r>
              <a:rPr lang="en-US" sz="4000" dirty="0" smtClean="0">
                <a:solidFill>
                  <a:schemeClr val="bg1"/>
                </a:solidFill>
              </a:rPr>
              <a:t>Anointed </a:t>
            </a:r>
            <a:r>
              <a:rPr lang="en-US" sz="4000" dirty="0" smtClean="0">
                <a:solidFill>
                  <a:schemeClr val="bg1"/>
                </a:solidFill>
              </a:rPr>
              <a:t>(16:1-23)</a:t>
            </a:r>
          </a:p>
          <a:p>
            <a:pPr marL="742950" lvl="0" indent="-742950">
              <a:buAutoNum type="arabicPeriod"/>
            </a:pPr>
            <a:r>
              <a:rPr lang="en-US" sz="4000" smtClean="0">
                <a:solidFill>
                  <a:schemeClr val="bg1"/>
                </a:solidFill>
              </a:rPr>
              <a:t>David </a:t>
            </a:r>
            <a:r>
              <a:rPr lang="en-US" sz="4000" smtClean="0">
                <a:solidFill>
                  <a:schemeClr val="bg1"/>
                </a:solidFill>
              </a:rPr>
              <a:t>Kills </a:t>
            </a:r>
            <a:r>
              <a:rPr lang="en-US" sz="4000" dirty="0" smtClean="0">
                <a:solidFill>
                  <a:schemeClr val="bg1"/>
                </a:solidFill>
              </a:rPr>
              <a:t>Goliath (17:1-58)</a:t>
            </a:r>
          </a:p>
          <a:p>
            <a:pPr marL="742950" lvl="0" indent="-742950">
              <a:buAutoNum type="arabicPeriod"/>
            </a:pPr>
            <a:r>
              <a:rPr lang="en-US" sz="4000" dirty="0" smtClean="0">
                <a:solidFill>
                  <a:schemeClr val="bg1"/>
                </a:solidFill>
              </a:rPr>
              <a:t>David in </a:t>
            </a:r>
            <a:r>
              <a:rPr lang="en-US" sz="4000" dirty="0" err="1" smtClean="0">
                <a:solidFill>
                  <a:schemeClr val="bg1"/>
                </a:solidFill>
              </a:rPr>
              <a:t>Gibeah</a:t>
            </a:r>
            <a:r>
              <a:rPr lang="en-US" sz="4000" dirty="0" smtClean="0">
                <a:solidFill>
                  <a:schemeClr val="bg1"/>
                </a:solidFill>
              </a:rPr>
              <a:t> (18:1-30)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76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6000" r="-1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04" y="126229"/>
            <a:ext cx="8902528" cy="110944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  <a:t>I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  <a:t>ntroduction</a:t>
            </a:r>
            <a:r>
              <a:rPr lang="en-US" dirty="0" smtClean="0">
                <a:latin typeface="Bodoni MT Black" panose="02070A03080606020203" pitchFamily="18" charset="0"/>
              </a:rPr>
              <a:t> </a:t>
            </a:r>
            <a:endParaRPr lang="en-US" dirty="0">
              <a:latin typeface="Bodoni MT Black" panose="02070A030806060202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04" y="1446683"/>
            <a:ext cx="8902528" cy="5308343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 smtClean="0">
                <a:solidFill>
                  <a:schemeClr val="bg1"/>
                </a:solidFill>
              </a:rPr>
              <a:t>Author: </a:t>
            </a:r>
            <a:r>
              <a:rPr lang="en-US" dirty="0" smtClean="0">
                <a:solidFill>
                  <a:schemeClr val="bg1"/>
                </a:solidFill>
              </a:rPr>
              <a:t>Anonymous, The book carries the name of the prophet that may have begun the work. Spoiler…Samuel dies in chapter 25. It is most likely a compilation. 1 Chronicles 29:29 states that Samuel, Nathan and Gad were involved in writing about the life of David.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200" b="1" dirty="0" smtClean="0">
                <a:solidFill>
                  <a:schemeClr val="bg1"/>
                </a:solidFill>
              </a:rPr>
              <a:t>Date Range: </a:t>
            </a:r>
            <a:r>
              <a:rPr lang="en-US" dirty="0" smtClean="0">
                <a:solidFill>
                  <a:schemeClr val="bg1"/>
                </a:solidFill>
              </a:rPr>
              <a:t>Roughly 1100 BC to 1010 BC, 90 years</a:t>
            </a: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200" b="1" dirty="0" smtClean="0">
                <a:solidFill>
                  <a:schemeClr val="bg1"/>
                </a:solidFill>
              </a:rPr>
              <a:t>Main theme: </a:t>
            </a:r>
            <a:r>
              <a:rPr lang="en-US" dirty="0" smtClean="0">
                <a:solidFill>
                  <a:schemeClr val="bg1"/>
                </a:solidFill>
              </a:rPr>
              <a:t>Transition, Eli to Samuel, Samuel to Saul, Saul to David. Also, judge/prophet to king. </a:t>
            </a:r>
          </a:p>
        </p:txBody>
      </p:sp>
    </p:spTree>
    <p:extLst>
      <p:ext uri="{BB962C8B-B14F-4D97-AF65-F5344CB8AC3E}">
        <p14:creationId xmlns:p14="http://schemas.microsoft.com/office/powerpoint/2010/main" val="216974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6000" r="-1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04" y="126229"/>
            <a:ext cx="8902528" cy="110944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  <a:t>I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  <a:t>ntroduction</a:t>
            </a:r>
            <a:r>
              <a:rPr lang="en-US" dirty="0" smtClean="0">
                <a:latin typeface="Bodoni MT Black" panose="02070A03080606020203" pitchFamily="18" charset="0"/>
              </a:rPr>
              <a:t> </a:t>
            </a:r>
            <a:endParaRPr lang="en-US" dirty="0">
              <a:latin typeface="Bodoni MT Black" panose="02070A030806060202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04" y="1446683"/>
            <a:ext cx="2328734" cy="5308343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 smtClean="0">
                <a:solidFill>
                  <a:schemeClr val="bg1"/>
                </a:solidFill>
              </a:rPr>
              <a:t>Philistines: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Sea people (Ex 23:31)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City States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Iron workers (13:19-21)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254" y="1881850"/>
            <a:ext cx="6483178" cy="491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8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6000" r="-1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04" y="126229"/>
            <a:ext cx="8902528" cy="110944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  <a:t>I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  <a:t>ntroduction</a:t>
            </a:r>
            <a:r>
              <a:rPr lang="en-US" dirty="0" smtClean="0">
                <a:latin typeface="Bodoni MT Black" panose="02070A03080606020203" pitchFamily="18" charset="0"/>
              </a:rPr>
              <a:t> </a:t>
            </a:r>
            <a:endParaRPr lang="en-US" dirty="0">
              <a:latin typeface="Bodoni MT Black" panose="02070A030806060202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04" y="1446683"/>
            <a:ext cx="8902528" cy="5308343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 smtClean="0">
                <a:solidFill>
                  <a:schemeClr val="bg1"/>
                </a:solidFill>
              </a:rPr>
              <a:t>Outline:</a:t>
            </a:r>
          </a:p>
          <a:p>
            <a:pPr marL="571500" indent="-571500">
              <a:buAutoNum type="romanUcPeriod"/>
            </a:pPr>
            <a:r>
              <a:rPr lang="en-US" sz="3200" b="1" dirty="0" smtClean="0">
                <a:solidFill>
                  <a:schemeClr val="bg1"/>
                </a:solidFill>
              </a:rPr>
              <a:t>Samuel’s judgeship (1-7)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b="1" dirty="0" smtClean="0">
                <a:solidFill>
                  <a:schemeClr val="bg1"/>
                </a:solidFill>
              </a:rPr>
              <a:t>Samuel’s birth and boyhood (1:1-2:11)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b="1" dirty="0" smtClean="0">
                <a:solidFill>
                  <a:schemeClr val="bg1"/>
                </a:solidFill>
              </a:rPr>
              <a:t>Eli’s rejection and Samuel’s call (2:12-3:21)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b="1" dirty="0" smtClean="0">
                <a:solidFill>
                  <a:schemeClr val="bg1"/>
                </a:solidFill>
              </a:rPr>
              <a:t>The ark among the Philistines (4:1-7:1)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b="1" dirty="0" smtClean="0">
                <a:solidFill>
                  <a:schemeClr val="bg1"/>
                </a:solidFill>
              </a:rPr>
              <a:t>Deliverance from Philistia (7:2-7:17)</a:t>
            </a:r>
          </a:p>
          <a:p>
            <a:pPr marL="571500" indent="-571500">
              <a:buAutoNum type="romanUcPeriod"/>
            </a:pPr>
            <a:r>
              <a:rPr lang="en-US" sz="3200" b="1" dirty="0" smtClean="0">
                <a:solidFill>
                  <a:schemeClr val="bg1"/>
                </a:solidFill>
              </a:rPr>
              <a:t>Saul’s reign (8-31)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b="1" dirty="0" smtClean="0">
                <a:solidFill>
                  <a:schemeClr val="bg1"/>
                </a:solidFill>
              </a:rPr>
              <a:t>Rise of Saul (8-14)</a:t>
            </a:r>
          </a:p>
          <a:p>
            <a:pPr marL="1028700" lvl="1" indent="-571500">
              <a:buFont typeface="+mj-lt"/>
              <a:buAutoNum type="alphaUcPeriod"/>
            </a:pPr>
            <a:r>
              <a:rPr lang="en-US" b="1" dirty="0" smtClean="0">
                <a:solidFill>
                  <a:schemeClr val="bg1"/>
                </a:solidFill>
              </a:rPr>
              <a:t>Decline of Saul and rise of David (15-31)</a:t>
            </a:r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77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6000" r="-1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04" y="126229"/>
            <a:ext cx="8902528" cy="110944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  <a:t>Samuel’s birth and boyhood </a:t>
            </a:r>
            <a:r>
              <a:rPr 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</a:t>
            </a: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1:1-2:11)</a:t>
            </a:r>
            <a:endParaRPr lang="en-US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04" y="1446683"/>
            <a:ext cx="8902528" cy="5308343"/>
          </a:xfrm>
        </p:spPr>
        <p:txBody>
          <a:bodyPr>
            <a:normAutofit/>
          </a:bodyPr>
          <a:lstStyle/>
          <a:p>
            <a:pPr marL="514350" lvl="0" indent="-514350">
              <a:buAutoNum type="arabicPeriod"/>
            </a:pPr>
            <a:r>
              <a:rPr lang="en-US" sz="4000" dirty="0" smtClean="0"/>
              <a:t>Hannah in Shiloh (1:1-17)</a:t>
            </a:r>
          </a:p>
          <a:p>
            <a:pPr marL="514350" lvl="0" indent="-514350">
              <a:buAutoNum type="arabicPeriod"/>
            </a:pPr>
            <a:r>
              <a:rPr lang="en-US" sz="4000" dirty="0" smtClean="0"/>
              <a:t>Samuel brought to Shiloh (1:18-28)</a:t>
            </a:r>
          </a:p>
          <a:p>
            <a:pPr marL="514350" lvl="0" indent="-514350">
              <a:buAutoNum type="arabicPeriod"/>
            </a:pPr>
            <a:r>
              <a:rPr lang="en-US" sz="4000" dirty="0" smtClean="0"/>
              <a:t>Hannah’s prayer (2:1-10)</a:t>
            </a:r>
          </a:p>
          <a:p>
            <a:pPr marL="514350" lvl="0" indent="-514350">
              <a:buAutoNum type="arabicPeriod"/>
            </a:pPr>
            <a:r>
              <a:rPr lang="en-US" sz="4000" dirty="0" smtClean="0"/>
              <a:t>Samuel ministers to Eli (2:11)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0046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6000" r="-1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04" y="126229"/>
            <a:ext cx="8902528" cy="1109447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  <a:t>Eli’s rejection and Samuel’s call </a:t>
            </a:r>
            <a:r>
              <a:rPr 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</a:t>
            </a: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2:12-3:21</a:t>
            </a:r>
            <a:r>
              <a:rPr 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04" y="1446683"/>
            <a:ext cx="8902528" cy="5308343"/>
          </a:xfrm>
        </p:spPr>
        <p:txBody>
          <a:bodyPr>
            <a:normAutofit/>
          </a:bodyPr>
          <a:lstStyle/>
          <a:p>
            <a:pPr marL="514350" lvl="0" indent="-514350">
              <a:buAutoNum type="arabicPeriod"/>
            </a:pPr>
            <a:r>
              <a:rPr lang="en-US" sz="4000" dirty="0" smtClean="0"/>
              <a:t>The sins of Eli’s sons (2:12-18)</a:t>
            </a:r>
          </a:p>
          <a:p>
            <a:pPr marL="514350" lvl="0" indent="-514350">
              <a:buAutoNum type="arabicPeriod"/>
            </a:pPr>
            <a:r>
              <a:rPr lang="en-US" sz="4000" dirty="0" smtClean="0"/>
              <a:t>Boyhood of Samuel (2:19-21)</a:t>
            </a:r>
          </a:p>
          <a:p>
            <a:pPr marL="514350" lvl="0" indent="-514350">
              <a:buAutoNum type="arabicPeriod"/>
            </a:pPr>
            <a:r>
              <a:rPr lang="en-US" sz="4000" dirty="0" smtClean="0"/>
              <a:t>Eli rebukes his sons (2:22-25)</a:t>
            </a:r>
          </a:p>
          <a:p>
            <a:pPr marL="514350" lvl="0" indent="-514350">
              <a:buAutoNum type="arabicPeriod"/>
            </a:pPr>
            <a:r>
              <a:rPr lang="en-US" sz="4000" dirty="0" smtClean="0"/>
              <a:t>Samuel matures (2:26)</a:t>
            </a:r>
          </a:p>
          <a:p>
            <a:pPr marL="514350" lvl="0" indent="-514350">
              <a:buAutoNum type="arabicPeriod"/>
            </a:pPr>
            <a:r>
              <a:rPr lang="en-US" sz="4000" dirty="0" smtClean="0"/>
              <a:t>Man of God rebukes Eli (2:27-36)</a:t>
            </a:r>
          </a:p>
          <a:p>
            <a:pPr marL="514350" lvl="0" indent="-514350">
              <a:buAutoNum type="arabicPeriod"/>
            </a:pPr>
            <a:r>
              <a:rPr lang="en-US" sz="4000" dirty="0" smtClean="0"/>
              <a:t>Samuel called by God (3:1-21)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7780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6000" r="-1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04" y="126229"/>
            <a:ext cx="8902528" cy="1109447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  <a:t>The ark among the Philistines </a:t>
            </a:r>
            <a:r>
              <a:rPr 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(4:1-7:1)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04" y="1446683"/>
            <a:ext cx="8902528" cy="5308343"/>
          </a:xfrm>
        </p:spPr>
        <p:txBody>
          <a:bodyPr>
            <a:normAutofit/>
          </a:bodyPr>
          <a:lstStyle/>
          <a:p>
            <a:pPr marL="514350" lvl="0" indent="-514350">
              <a:buAutoNum type="arabicPeriod"/>
            </a:pPr>
            <a:r>
              <a:rPr lang="en-US" sz="4000" dirty="0" smtClean="0"/>
              <a:t>The ark is captured (4:1-10)</a:t>
            </a:r>
          </a:p>
          <a:p>
            <a:pPr marL="514350" lvl="0" indent="-514350">
              <a:buAutoNum type="arabicPeriod"/>
            </a:pPr>
            <a:r>
              <a:rPr lang="en-US" sz="4000" dirty="0" smtClean="0"/>
              <a:t>The word of the Lord is completed </a:t>
            </a:r>
            <a:r>
              <a:rPr lang="en-US" sz="4000" smtClean="0"/>
              <a:t>(4:11-22)</a:t>
            </a:r>
            <a:endParaRPr lang="en-US" sz="4000" dirty="0" smtClean="0"/>
          </a:p>
          <a:p>
            <a:pPr marL="514350" lvl="0" indent="-514350">
              <a:buAutoNum type="arabicPeriod"/>
            </a:pPr>
            <a:r>
              <a:rPr lang="en-US" sz="4000" dirty="0" smtClean="0"/>
              <a:t>The Philistines have the ark (5:1-12)</a:t>
            </a:r>
          </a:p>
          <a:p>
            <a:pPr marL="514350" lvl="0" indent="-514350">
              <a:buAutoNum type="arabicPeriod"/>
            </a:pPr>
            <a:r>
              <a:rPr lang="en-US" sz="4000" dirty="0" smtClean="0"/>
              <a:t>The Philistines give it back (6:1-12)</a:t>
            </a:r>
          </a:p>
          <a:p>
            <a:pPr marL="514350" lvl="0" indent="-514350">
              <a:buAutoNum type="arabicPeriod"/>
            </a:pPr>
            <a:r>
              <a:rPr lang="en-US" sz="4000" dirty="0" smtClean="0"/>
              <a:t>The ark in Beth-</a:t>
            </a:r>
            <a:r>
              <a:rPr lang="en-US" sz="4000" dirty="0" err="1" smtClean="0"/>
              <a:t>shemesh</a:t>
            </a:r>
            <a:r>
              <a:rPr lang="en-US" sz="4000" dirty="0" smtClean="0"/>
              <a:t> (6:13-21)</a:t>
            </a:r>
          </a:p>
          <a:p>
            <a:pPr marL="514350" lvl="0" indent="-514350">
              <a:buAutoNum type="arabicPeriod"/>
            </a:pPr>
            <a:r>
              <a:rPr lang="en-US" sz="4000" dirty="0" smtClean="0"/>
              <a:t>The ark in Kiriath-jearim (7:1)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9631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6000" r="-1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04" y="126229"/>
            <a:ext cx="8902528" cy="1109447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  <a:t>Deliverance from </a:t>
            </a:r>
            <a:r>
              <a:rPr lang="en-US" sz="4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  <a:t>Philistia</a:t>
            </a:r>
            <a:br>
              <a:rPr lang="en-US" sz="4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</a:br>
            <a:r>
              <a:rPr lang="en-US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</a:t>
            </a:r>
            <a:r>
              <a:rPr 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7:2-7:17)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04" y="1446683"/>
            <a:ext cx="8902528" cy="5308343"/>
          </a:xfrm>
        </p:spPr>
        <p:txBody>
          <a:bodyPr>
            <a:normAutofit/>
          </a:bodyPr>
          <a:lstStyle/>
          <a:p>
            <a:pPr marL="514350" lvl="0" indent="-514350">
              <a:buAutoNum type="arabicPeriod"/>
            </a:pPr>
            <a:r>
              <a:rPr lang="en-US" sz="4000" dirty="0" smtClean="0"/>
              <a:t>A call to repentance (7:2-6)</a:t>
            </a:r>
          </a:p>
          <a:p>
            <a:pPr marL="514350" lvl="0" indent="-514350">
              <a:buAutoNum type="arabicPeriod"/>
            </a:pPr>
            <a:r>
              <a:rPr lang="en-US" sz="4000" dirty="0" smtClean="0"/>
              <a:t>Deliverance (7:7-14)</a:t>
            </a:r>
          </a:p>
          <a:p>
            <a:pPr marL="514350" lvl="0" indent="-514350">
              <a:buAutoNum type="arabicPeriod"/>
            </a:pPr>
            <a:r>
              <a:rPr lang="en-US" sz="4000" dirty="0" smtClean="0"/>
              <a:t>Samuel’s ministry (7:15-17)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87034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45" t="3679" r="1704" b="36365"/>
          <a:stretch/>
        </p:blipFill>
        <p:spPr>
          <a:xfrm>
            <a:off x="766121" y="104073"/>
            <a:ext cx="7652951" cy="66235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551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2446</TotalTime>
  <Words>434</Words>
  <Application>Microsoft Office PowerPoint</Application>
  <PresentationFormat>On-screen Show (4:3)</PresentationFormat>
  <Paragraphs>63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Bodoni MT Black</vt:lpstr>
      <vt:lpstr>Calibri</vt:lpstr>
      <vt:lpstr>Calibri Light</vt:lpstr>
      <vt:lpstr>Rockwell Extra Bold</vt:lpstr>
      <vt:lpstr>Wingdings</vt:lpstr>
      <vt:lpstr>Office Theme</vt:lpstr>
      <vt:lpstr>PowerPoint Presentation</vt:lpstr>
      <vt:lpstr>Introduction </vt:lpstr>
      <vt:lpstr>Introduction </vt:lpstr>
      <vt:lpstr>Introduction </vt:lpstr>
      <vt:lpstr>Samuel’s birth and boyhood (1:1-2:11)</vt:lpstr>
      <vt:lpstr>Eli’s rejection and Samuel’s call (2:12-3:21)</vt:lpstr>
      <vt:lpstr>The ark among the Philistines (4:1-7:1)</vt:lpstr>
      <vt:lpstr>Deliverance from Philistia (7:2-7:17)</vt:lpstr>
      <vt:lpstr>PowerPoint Presentation</vt:lpstr>
      <vt:lpstr>Rise of Saul (8:1-14:52)</vt:lpstr>
      <vt:lpstr>Rise of Saul (8:1-14:52)</vt:lpstr>
      <vt:lpstr>Decline of Saul  and the Rise of David (15:1-31:13)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 blackmer</dc:creator>
  <cp:lastModifiedBy>operator</cp:lastModifiedBy>
  <cp:revision>36</cp:revision>
  <dcterms:created xsi:type="dcterms:W3CDTF">2016-10-12T13:33:26Z</dcterms:created>
  <dcterms:modified xsi:type="dcterms:W3CDTF">2016-10-27T00:05:43Z</dcterms:modified>
</cp:coreProperties>
</file>