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80" r:id="rId4"/>
    <p:sldId id="284" r:id="rId5"/>
    <p:sldId id="291" r:id="rId6"/>
    <p:sldId id="292" r:id="rId7"/>
    <p:sldId id="293" r:id="rId8"/>
    <p:sldId id="282" r:id="rId9"/>
    <p:sldId id="283" r:id="rId10"/>
    <p:sldId id="288" r:id="rId11"/>
    <p:sldId id="29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99"/>
    <a:srgbClr val="B7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pblfpr\users\David\_Graphics\Bible Books\Acts Of The Apostles PowerPoint Template\acts_jpeg\Acts of Apostles - Titl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400800"/>
            <a:ext cx="8915400" cy="4572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Cambr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pblfpr\users\David\_Graphics\Bible Books\Acts Of The Apostles PowerPoint Template\acts_jpeg\Acts of Apostles - Text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6629400" cy="944562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latin typeface="Cambr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5334000"/>
          </a:xfrm>
        </p:spPr>
        <p:txBody>
          <a:bodyPr>
            <a:normAutofit/>
          </a:bodyPr>
          <a:lstStyle>
            <a:lvl1pPr>
              <a:defRPr sz="2800" b="1"/>
            </a:lvl1pPr>
            <a:lvl2pPr>
              <a:defRPr sz="2400" b="1">
                <a:solidFill>
                  <a:srgbClr val="000099"/>
                </a:solidFill>
              </a:defRPr>
            </a:lvl2pPr>
            <a:lvl3pPr>
              <a:defRPr sz="2000" b="1">
                <a:solidFill>
                  <a:srgbClr val="B70000"/>
                </a:solidFill>
              </a:defRPr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3F891-4E37-4451-9387-1AD05DCFFA8D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61462-C37B-410E-95E3-EA862CD80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943600"/>
            <a:ext cx="9144000" cy="914400"/>
          </a:xfrm>
        </p:spPr>
        <p:txBody>
          <a:bodyPr>
            <a:noAutofit/>
          </a:bodyPr>
          <a:lstStyle/>
          <a:p>
            <a:r>
              <a:rPr lang="en-US" sz="2600" b="0" u="sng" dirty="0" smtClean="0"/>
              <a:t>Lesson 7</a:t>
            </a:r>
            <a:r>
              <a:rPr lang="en-US" sz="2600" b="0" dirty="0" smtClean="0"/>
              <a:t>:</a:t>
            </a:r>
            <a:r>
              <a:rPr lang="en-US" sz="2700" b="0" dirty="0" smtClean="0"/>
              <a:t/>
            </a:r>
            <a:br>
              <a:rPr lang="en-US" sz="2700" b="0" dirty="0" smtClean="0"/>
            </a:br>
            <a:r>
              <a:rPr lang="en-US" dirty="0" smtClean="0"/>
              <a:t>Healing and Preaching at the Temple (3:1-26)</a:t>
            </a:r>
            <a:endParaRPr lang="en-US" sz="3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 fontScale="92500" lnSpcReduction="10000"/>
          </a:bodyPr>
          <a:lstStyle/>
          <a:p>
            <a:pPr marL="460375" indent="-460375">
              <a:buFont typeface="+mj-lt"/>
              <a:buAutoNum type="alphaUcPeriod" startAt="5"/>
            </a:pPr>
            <a:r>
              <a:rPr lang="en-US" dirty="0" smtClean="0"/>
              <a:t>“Restoration of all things” was prophesied &amp; will happen before Christ returns (3:21-24).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“Restoration of all things” (3:21) is not universal salvation or restoring national Israel.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In the context of Peter’s sermon:</a:t>
            </a:r>
          </a:p>
          <a:p>
            <a:pPr lvl="2" indent="-285750">
              <a:buFont typeface="+mj-lt"/>
              <a:buAutoNum type="alphaLcParenR"/>
            </a:pPr>
            <a:r>
              <a:rPr lang="en-US" dirty="0" smtClean="0"/>
              <a:t>The second coming of Jesus will occur after the restoration, not before it.</a:t>
            </a:r>
          </a:p>
          <a:p>
            <a:pPr lvl="2" indent="-285750">
              <a:buFont typeface="+mj-lt"/>
              <a:buAutoNum type="alphaLcParenR"/>
            </a:pPr>
            <a:r>
              <a:rPr lang="en-US" dirty="0" smtClean="0"/>
              <a:t>“The times of restoration” parallels “these days” (i.e., Christian age) in verse 24.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“Restoration” is God’s fulfillment of His attempt to reclaim fallen man thru the gospel.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This has nothing to do with </a:t>
            </a:r>
            <a:r>
              <a:rPr lang="en-US" dirty="0" err="1" smtClean="0"/>
              <a:t>premillennialism</a:t>
            </a:r>
            <a:r>
              <a:rPr lang="en-US" dirty="0" smtClean="0"/>
              <a:t> or events after Christ’s return.</a:t>
            </a:r>
          </a:p>
          <a:p>
            <a:pPr marL="457200" indent="-400050">
              <a:buFont typeface="+mj-lt"/>
              <a:buAutoNum type="alphaUcPeriod" startAt="5"/>
            </a:pPr>
            <a:r>
              <a:rPr lang="en-US" dirty="0" smtClean="0"/>
              <a:t>The Holy Spirit affirmed that Moses wrote the book of Deuteronomy (3:21-23).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685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274638"/>
            <a:ext cx="6705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Significant Truths from this </a:t>
            </a:r>
            <a:r>
              <a:rPr lang="en-US" sz="3200" b="1" dirty="0" smtClean="0"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latin typeface="Cambria" pitchFamily="18" charset="0"/>
                <a:ea typeface="+mj-ea"/>
                <a:cs typeface="+mj-cs"/>
              </a:rPr>
              <a:t>Passage for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Our Understanding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B7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 fontScale="77500" lnSpcReduction="20000"/>
          </a:bodyPr>
          <a:lstStyle/>
          <a:p>
            <a:pPr marL="460375" indent="-460375">
              <a:spcBef>
                <a:spcPts val="800"/>
              </a:spcBef>
              <a:buFont typeface="+mj-lt"/>
              <a:buAutoNum type="alphaUcPeriod"/>
            </a:pPr>
            <a:r>
              <a:rPr lang="en-US" dirty="0" smtClean="0"/>
              <a:t>What the Lord has given us (the power of His Word), let us give to others!</a:t>
            </a:r>
          </a:p>
          <a:p>
            <a:pPr marL="460375" indent="-460375">
              <a:spcBef>
                <a:spcPts val="800"/>
              </a:spcBef>
              <a:buFont typeface="+mj-lt"/>
              <a:buAutoNum type="alphaUcPeriod"/>
            </a:pPr>
            <a:r>
              <a:rPr lang="en-US" dirty="0" smtClean="0"/>
              <a:t>Let us remember it is not our power, our word or our goodness that saves, but God’s!</a:t>
            </a:r>
          </a:p>
          <a:p>
            <a:pPr marL="460375" indent="-460375">
              <a:spcBef>
                <a:spcPts val="800"/>
              </a:spcBef>
              <a:buFont typeface="+mj-lt"/>
              <a:buAutoNum type="alphaUcPeriod"/>
            </a:pPr>
            <a:r>
              <a:rPr lang="en-US" dirty="0" smtClean="0"/>
              <a:t>May we learn to joyfully praise God on a continual basis for all He has done for us!</a:t>
            </a:r>
          </a:p>
          <a:p>
            <a:pPr marL="460375" indent="-460375">
              <a:spcBef>
                <a:spcPts val="800"/>
              </a:spcBef>
              <a:buFont typeface="+mj-lt"/>
              <a:buAutoNum type="alphaUcPeriod"/>
            </a:pPr>
            <a:r>
              <a:rPr lang="en-US" dirty="0" smtClean="0"/>
              <a:t>Let’s make sure we have the authority of Christ for all we do and say!</a:t>
            </a:r>
          </a:p>
          <a:p>
            <a:pPr marL="460375" indent="-460375">
              <a:spcBef>
                <a:spcPts val="800"/>
              </a:spcBef>
              <a:buFont typeface="+mj-lt"/>
              <a:buAutoNum type="alphaUcPeriod"/>
            </a:pPr>
            <a:r>
              <a:rPr lang="en-US" dirty="0" smtClean="0"/>
              <a:t>Let’s not try to take credit for doing the Lord’s work; let’s give the credit to Him!</a:t>
            </a:r>
          </a:p>
          <a:p>
            <a:pPr marL="460375" indent="-460375">
              <a:spcBef>
                <a:spcPts val="800"/>
              </a:spcBef>
              <a:buFont typeface="+mj-lt"/>
              <a:buAutoNum type="alphaUcPeriod"/>
            </a:pPr>
            <a:r>
              <a:rPr lang="en-US" dirty="0" smtClean="0"/>
              <a:t>Let us hear/heed all that Jesus teaches and do whatever He says!</a:t>
            </a:r>
          </a:p>
          <a:p>
            <a:pPr marL="460375" indent="-460375">
              <a:spcBef>
                <a:spcPts val="800"/>
              </a:spcBef>
              <a:buFont typeface="+mj-lt"/>
              <a:buAutoNum type="alphaUcPeriod"/>
            </a:pPr>
            <a:r>
              <a:rPr lang="en-US" dirty="0" smtClean="0"/>
              <a:t>May we remember what sin did to Jesus and do all we can to turn away from sin!</a:t>
            </a:r>
          </a:p>
          <a:p>
            <a:pPr marL="460375" indent="-460375">
              <a:spcBef>
                <a:spcPts val="800"/>
              </a:spcBef>
              <a:buFont typeface="+mj-lt"/>
              <a:buAutoNum type="alphaUcPeriod"/>
            </a:pPr>
            <a:r>
              <a:rPr lang="en-US" dirty="0" smtClean="0"/>
              <a:t>If Jesus Himself was described as “God’s Servant,” let us strive for the same “title”!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8382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III.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6172200" cy="944562"/>
          </a:xfrm>
        </p:spPr>
        <p:txBody>
          <a:bodyPr/>
          <a:lstStyle/>
          <a:p>
            <a:pPr algn="l"/>
            <a:r>
              <a:rPr lang="en-US" sz="3200" dirty="0" smtClean="0"/>
              <a:t>Practical Points of Application </a:t>
            </a:r>
            <a:br>
              <a:rPr lang="en-US" sz="3200" dirty="0" smtClean="0"/>
            </a:br>
            <a:r>
              <a:rPr lang="en-US" sz="3200" dirty="0" smtClean="0"/>
              <a:t>for Our Lives</a:t>
            </a:r>
            <a:endParaRPr lang="en-US" sz="3200" u="sng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934200" cy="944562"/>
          </a:xfrm>
        </p:spPr>
        <p:txBody>
          <a:bodyPr/>
          <a:lstStyle/>
          <a:p>
            <a:pPr algn="l"/>
            <a:r>
              <a:rPr lang="en-US" sz="3200" dirty="0" smtClean="0"/>
              <a:t>Overview of the Passage &amp; Helpful Facts for Further Bible Study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/>
          </a:bodyPr>
          <a:lstStyle/>
          <a:p>
            <a:pPr marL="460375" indent="-460375">
              <a:buFont typeface="+mj-lt"/>
              <a:buAutoNum type="alphaUcPeriod"/>
            </a:pPr>
            <a:r>
              <a:rPr lang="en-US" dirty="0" smtClean="0"/>
              <a:t>The </a:t>
            </a:r>
            <a:r>
              <a:rPr lang="en-US" u="sng" dirty="0" smtClean="0"/>
              <a:t>Miracle</a:t>
            </a:r>
            <a:r>
              <a:rPr lang="en-US" dirty="0" smtClean="0"/>
              <a:t> Performed By Jesus’ </a:t>
            </a:r>
            <a:r>
              <a:rPr lang="en-US" u="sng" dirty="0" smtClean="0"/>
              <a:t>Power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u="sng" dirty="0" smtClean="0"/>
              <a:t>Recipient</a:t>
            </a:r>
          </a:p>
          <a:p>
            <a:pPr marL="1198563" lvl="2" indent="-284163">
              <a:buFont typeface="+mj-lt"/>
              <a:buAutoNum type="alphaLcParenR"/>
            </a:pPr>
            <a:r>
              <a:rPr lang="en-US" dirty="0" smtClean="0"/>
              <a:t>Man lame from birth and known by the multitudes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u="sng" dirty="0" smtClean="0"/>
              <a:t>Place</a:t>
            </a:r>
          </a:p>
          <a:p>
            <a:pPr marL="1198563" lvl="2" indent="-284163">
              <a:buFont typeface="+mj-lt"/>
              <a:buAutoNum type="alphaLcParenR"/>
            </a:pPr>
            <a:r>
              <a:rPr lang="en-US" dirty="0" smtClean="0"/>
              <a:t>The temple, an ideal place and time to find people to teach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u="sng" dirty="0" smtClean="0"/>
              <a:t>Miracle</a:t>
            </a:r>
          </a:p>
          <a:p>
            <a:pPr marL="1198563" lvl="2" indent="-284163">
              <a:buFont typeface="+mj-lt"/>
              <a:buAutoNum type="alphaLcParenR"/>
            </a:pPr>
            <a:r>
              <a:rPr lang="en-US" dirty="0" smtClean="0"/>
              <a:t>Immediately, he stood, walked and leaped; and the people saw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u="sng" dirty="0" smtClean="0"/>
              <a:t>Power </a:t>
            </a:r>
          </a:p>
          <a:p>
            <a:pPr marL="1198563" lvl="2" indent="-284163">
              <a:buFont typeface="+mj-lt"/>
              <a:buAutoNum type="alphaLcParenR"/>
            </a:pPr>
            <a:r>
              <a:rPr lang="en-US" dirty="0" smtClean="0"/>
              <a:t>Not the power of man, but the power of Christ (through faith)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u="sng" dirty="0" smtClean="0"/>
              <a:t>People</a:t>
            </a:r>
          </a:p>
          <a:p>
            <a:pPr marL="1198563" lvl="2" indent="-284163">
              <a:buFont typeface="+mj-lt"/>
              <a:buAutoNum type="alphaLcParenR"/>
            </a:pPr>
            <a:r>
              <a:rPr lang="en-US" dirty="0" smtClean="0"/>
              <a:t>All the people knew the man was healed and ran together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533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 fontScale="92500" lnSpcReduction="10000"/>
          </a:bodyPr>
          <a:lstStyle/>
          <a:p>
            <a:pPr marL="460375" indent="-460375">
              <a:buFont typeface="+mj-lt"/>
              <a:buAutoNum type="alphaUcPeriod"/>
            </a:pPr>
            <a:r>
              <a:rPr lang="en-US" dirty="0" smtClean="0"/>
              <a:t>Doing all by </a:t>
            </a:r>
            <a:r>
              <a:rPr lang="en-US" u="sng" dirty="0" smtClean="0"/>
              <a:t>the authority of Christ</a:t>
            </a:r>
            <a:r>
              <a:rPr lang="en-US" dirty="0" smtClean="0"/>
              <a:t> is so critical.</a:t>
            </a:r>
          </a:p>
          <a:p>
            <a:pPr marL="460375" indent="-460375">
              <a:buFont typeface="+mj-lt"/>
              <a:buAutoNum type="alphaUcPeriod"/>
            </a:pPr>
            <a:r>
              <a:rPr lang="en-US" dirty="0" smtClean="0"/>
              <a:t>The miracles of the Bible were </a:t>
            </a:r>
            <a:r>
              <a:rPr lang="en-US" u="sng" dirty="0" smtClean="0"/>
              <a:t>real &amp; amazing</a:t>
            </a:r>
            <a:r>
              <a:rPr lang="en-US" dirty="0" smtClean="0"/>
              <a:t>; so-called “Modern-Day Healers” are </a:t>
            </a:r>
            <a:r>
              <a:rPr lang="en-US" u="sng" dirty="0" smtClean="0"/>
              <a:t>not</a:t>
            </a:r>
            <a:r>
              <a:rPr lang="en-US" dirty="0" smtClean="0"/>
              <a:t>!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This man was lame from birth (for over 40 years).  </a:t>
            </a:r>
            <a:br>
              <a:rPr lang="en-US" dirty="0" smtClean="0"/>
            </a:br>
            <a:r>
              <a:rPr lang="en-US" dirty="0" smtClean="0"/>
              <a:t>Modern-</a:t>
            </a:r>
            <a:r>
              <a:rPr lang="en-US" dirty="0" err="1" smtClean="0"/>
              <a:t>Day’ers</a:t>
            </a:r>
            <a:r>
              <a:rPr lang="en-US" dirty="0" smtClean="0"/>
              <a:t> wouldn’t try it!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healers in Acts 3 were poor.  </a:t>
            </a:r>
            <a:br>
              <a:rPr lang="en-US" dirty="0" smtClean="0"/>
            </a:br>
            <a:r>
              <a:rPr lang="en-US" dirty="0" smtClean="0"/>
              <a:t>Modern-</a:t>
            </a:r>
            <a:r>
              <a:rPr lang="en-US" dirty="0" err="1" smtClean="0"/>
              <a:t>Day’ers</a:t>
            </a:r>
            <a:r>
              <a:rPr lang="en-US" dirty="0" smtClean="0"/>
              <a:t> are all about silver and gold!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lame man was healed “immediately.”  </a:t>
            </a:r>
            <a:br>
              <a:rPr lang="en-US" dirty="0" smtClean="0"/>
            </a:br>
            <a:r>
              <a:rPr lang="en-US" dirty="0" smtClean="0"/>
              <a:t>Modern-</a:t>
            </a:r>
            <a:r>
              <a:rPr lang="en-US" dirty="0" err="1" smtClean="0"/>
              <a:t>Day’ers</a:t>
            </a:r>
            <a:r>
              <a:rPr lang="en-US" dirty="0" smtClean="0"/>
              <a:t> are ok with “eventually”!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faith of the lame man had no bearing on his healing.  </a:t>
            </a:r>
            <a:br>
              <a:rPr lang="en-US" dirty="0" smtClean="0"/>
            </a:br>
            <a:r>
              <a:rPr lang="en-US" dirty="0" smtClean="0"/>
              <a:t>Modern-</a:t>
            </a:r>
            <a:r>
              <a:rPr lang="en-US" dirty="0" err="1" smtClean="0"/>
              <a:t>Day’ers</a:t>
            </a:r>
            <a:r>
              <a:rPr lang="en-US" dirty="0" smtClean="0"/>
              <a:t> blame failed miracles on the lack of faith.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The lame man was given “perfect health” (3:16).  </a:t>
            </a:r>
            <a:br>
              <a:rPr lang="en-US" dirty="0" smtClean="0"/>
            </a:br>
            <a:r>
              <a:rPr lang="en-US" dirty="0" smtClean="0"/>
              <a:t>Modern-</a:t>
            </a:r>
            <a:r>
              <a:rPr lang="en-US" dirty="0" err="1" smtClean="0"/>
              <a:t>Day’ers</a:t>
            </a:r>
            <a:r>
              <a:rPr lang="en-US" dirty="0" smtClean="0"/>
              <a:t> cannot/do not!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Miracles in the Bible had God behind them.  </a:t>
            </a:r>
            <a:br>
              <a:rPr lang="en-US" dirty="0" smtClean="0"/>
            </a:br>
            <a:r>
              <a:rPr lang="en-US" dirty="0" smtClean="0"/>
              <a:t>Modern-</a:t>
            </a:r>
            <a:r>
              <a:rPr lang="en-US" dirty="0" err="1" smtClean="0"/>
              <a:t>Day’ers</a:t>
            </a:r>
            <a:r>
              <a:rPr lang="en-US" dirty="0" smtClean="0"/>
              <a:t> do not!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685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0" y="274638"/>
            <a:ext cx="6705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Significant Truths from this </a:t>
            </a:r>
            <a:r>
              <a:rPr lang="en-US" sz="3200" b="1" dirty="0" smtClean="0"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latin typeface="Cambria" pitchFamily="18" charset="0"/>
                <a:ea typeface="+mj-ea"/>
                <a:cs typeface="+mj-cs"/>
              </a:rPr>
              <a:t>Passage for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Our Understanding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B7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934200" cy="944562"/>
          </a:xfrm>
        </p:spPr>
        <p:txBody>
          <a:bodyPr/>
          <a:lstStyle/>
          <a:p>
            <a:pPr algn="l"/>
            <a:r>
              <a:rPr lang="en-US" sz="3200" dirty="0" smtClean="0"/>
              <a:t>Overview of the Passage &amp; Helpful Facts for Further Bible Study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/>
          </a:bodyPr>
          <a:lstStyle/>
          <a:p>
            <a:pPr marL="460375" indent="-460375">
              <a:buFont typeface="+mj-lt"/>
              <a:buAutoNum type="alphaUcPeriod" startAt="2"/>
            </a:pPr>
            <a:r>
              <a:rPr lang="en-US" dirty="0" smtClean="0"/>
              <a:t>The </a:t>
            </a:r>
            <a:r>
              <a:rPr lang="en-US" u="sng" dirty="0" smtClean="0"/>
              <a:t>Message</a:t>
            </a:r>
            <a:r>
              <a:rPr lang="en-US" dirty="0" smtClean="0"/>
              <a:t> Proclaimed About Jesus’ </a:t>
            </a:r>
            <a:r>
              <a:rPr lang="en-US" u="sng" dirty="0" smtClean="0"/>
              <a:t>Preeminence</a:t>
            </a:r>
            <a:endParaRPr lang="en-US" dirty="0" smtClean="0"/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When the people gathered &amp; Peter saw the opportunity, he began to preach (3:11-12).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Peter dispelled any notion that human power or godliness healed the man (3:12).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Peter referred to Jesus in various ways: “Jesus Christ of Nazareth” (3:6); “His Servant Jesus” (3:13, 26); “the Holy One and the Just/Righteous” (3:14); “the Author of life” (3:15); “the Christ” (3:18); “a Prophet…that Prophet” (3:22-23).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533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934200" cy="944562"/>
          </a:xfrm>
        </p:spPr>
        <p:txBody>
          <a:bodyPr/>
          <a:lstStyle/>
          <a:p>
            <a:pPr algn="l"/>
            <a:r>
              <a:rPr lang="en-US" sz="3200" dirty="0" smtClean="0"/>
              <a:t>Overview of the Passage &amp; Helpful Facts for Further Bible Study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/>
          </a:bodyPr>
          <a:lstStyle/>
          <a:p>
            <a:pPr marL="460375" indent="-460375">
              <a:buFont typeface="+mj-lt"/>
              <a:buAutoNum type="alphaUcPeriod" startAt="2"/>
            </a:pPr>
            <a:r>
              <a:rPr lang="en-US" dirty="0" smtClean="0"/>
              <a:t>The </a:t>
            </a:r>
            <a:r>
              <a:rPr lang="en-US" u="sng" dirty="0" smtClean="0"/>
              <a:t>Message</a:t>
            </a:r>
            <a:r>
              <a:rPr lang="en-US" dirty="0" smtClean="0"/>
              <a:t> Proclaimed About Jesus’ </a:t>
            </a:r>
            <a:r>
              <a:rPr lang="en-US" u="sng" dirty="0" smtClean="0"/>
              <a:t>Preeminence</a:t>
            </a:r>
          </a:p>
          <a:p>
            <a:pPr marL="747713" lvl="1" indent="-290513">
              <a:buFont typeface="+mj-lt"/>
              <a:buAutoNum type="arabicPeriod" startAt="4"/>
            </a:pPr>
            <a:r>
              <a:rPr lang="en-US" dirty="0" smtClean="0"/>
              <a:t>Peter preached God’s “</a:t>
            </a:r>
            <a:r>
              <a:rPr lang="en-US" u="sng" dirty="0" smtClean="0"/>
              <a:t>Servant Jesus</a:t>
            </a:r>
            <a:r>
              <a:rPr lang="en-US" dirty="0" smtClean="0"/>
              <a:t>” and what the people </a:t>
            </a:r>
            <a:r>
              <a:rPr lang="en-US" u="sng" dirty="0" smtClean="0"/>
              <a:t>had done</a:t>
            </a:r>
            <a:r>
              <a:rPr lang="en-US" dirty="0" smtClean="0"/>
              <a:t> (3:12-16).</a:t>
            </a:r>
          </a:p>
          <a:p>
            <a:pPr lvl="2" indent="-285750">
              <a:buFont typeface="+mj-lt"/>
              <a:buAutoNum type="alphaLcParenR"/>
            </a:pPr>
            <a:r>
              <a:rPr lang="en-US" dirty="0" smtClean="0"/>
              <a:t>Peter first rebuked them with a series of </a:t>
            </a:r>
            <a:r>
              <a:rPr lang="en-US" u="sng" dirty="0" smtClean="0"/>
              <a:t>contrasts</a:t>
            </a:r>
            <a:r>
              <a:rPr lang="en-US" dirty="0" smtClean="0"/>
              <a:t> leading to a climax (3:13-15).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God glorified Jesus, but you delivered Him up and denied Him.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Pilate would have released Him, but you refused His release.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You denied the Holy/Just One, but then demanded a murderer set free.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You killed Jesus, but He is the Author of Life.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You put Jesus to death, but God raised Him from the dead.</a:t>
            </a:r>
          </a:p>
          <a:p>
            <a:pPr lvl="2" indent="-285750">
              <a:buFont typeface="+mj-lt"/>
              <a:buAutoNum type="alphaLcParenR"/>
            </a:pPr>
            <a:r>
              <a:rPr lang="en-US" dirty="0" smtClean="0"/>
              <a:t>Peter then affirmed the power of </a:t>
            </a:r>
            <a:r>
              <a:rPr lang="en-US" u="sng" dirty="0" smtClean="0"/>
              <a:t>faith</a:t>
            </a:r>
            <a:r>
              <a:rPr lang="en-US" dirty="0" smtClean="0"/>
              <a:t> in the name of the One they killed (3:16).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533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934200" cy="944562"/>
          </a:xfrm>
        </p:spPr>
        <p:txBody>
          <a:bodyPr/>
          <a:lstStyle/>
          <a:p>
            <a:pPr algn="l"/>
            <a:r>
              <a:rPr lang="en-US" sz="3200" dirty="0" smtClean="0"/>
              <a:t>Overview of the Passage &amp; Helpful Facts for Further Bible Study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/>
          </a:bodyPr>
          <a:lstStyle/>
          <a:p>
            <a:pPr marL="460375" indent="-460375">
              <a:buFont typeface="+mj-lt"/>
              <a:buAutoNum type="alphaUcPeriod" startAt="2"/>
            </a:pPr>
            <a:r>
              <a:rPr lang="en-US" dirty="0" smtClean="0"/>
              <a:t>The </a:t>
            </a:r>
            <a:r>
              <a:rPr lang="en-US" u="sng" dirty="0" smtClean="0"/>
              <a:t>Message</a:t>
            </a:r>
            <a:r>
              <a:rPr lang="en-US" dirty="0" smtClean="0"/>
              <a:t> Proclaimed About Jesus’ </a:t>
            </a:r>
            <a:r>
              <a:rPr lang="en-US" u="sng" dirty="0" smtClean="0"/>
              <a:t>Preeminence</a:t>
            </a:r>
          </a:p>
          <a:p>
            <a:pPr marL="747713" lvl="1" indent="-290513">
              <a:buFont typeface="+mj-lt"/>
              <a:buAutoNum type="arabicPeriod" startAt="5"/>
            </a:pPr>
            <a:r>
              <a:rPr lang="en-US" dirty="0" smtClean="0"/>
              <a:t>Peter preached God’s “</a:t>
            </a:r>
            <a:r>
              <a:rPr lang="en-US" u="sng" dirty="0" smtClean="0"/>
              <a:t>Servant Jesus</a:t>
            </a:r>
            <a:r>
              <a:rPr lang="en-US" dirty="0" smtClean="0"/>
              <a:t>” and what the people </a:t>
            </a:r>
            <a:r>
              <a:rPr lang="en-US" u="sng" dirty="0" smtClean="0"/>
              <a:t>needed to do</a:t>
            </a:r>
            <a:r>
              <a:rPr lang="en-US" dirty="0" smtClean="0"/>
              <a:t> (3:17-26).</a:t>
            </a:r>
          </a:p>
          <a:p>
            <a:pPr lvl="2" indent="-285750">
              <a:buFont typeface="+mj-lt"/>
              <a:buAutoNum type="alphaLcParenR"/>
            </a:pPr>
            <a:r>
              <a:rPr lang="en-US" dirty="0" smtClean="0"/>
              <a:t>Through His prophets, </a:t>
            </a:r>
            <a:r>
              <a:rPr lang="en-US" u="sng" dirty="0" smtClean="0"/>
              <a:t>God foretold </a:t>
            </a:r>
            <a:r>
              <a:rPr lang="en-US" dirty="0" smtClean="0"/>
              <a:t>of all the events taking place (3:18, 21-26).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God foretold that the Christ would suffer (3:18).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God foretold of the Gospel age &amp; His desire to reclaim fallen man (3:21-24).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God foretold of the coming of a Prophet like Moses (3:22-23; Deut. 18:15-19).</a:t>
            </a:r>
            <a:endParaRPr lang="en-US" sz="4400" dirty="0" smtClean="0"/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God foretold that Abraham’s seed would be blessed first through Christ, the fulfillment of which was men turning away from their sin (3:25-26).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533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934200" cy="944562"/>
          </a:xfrm>
        </p:spPr>
        <p:txBody>
          <a:bodyPr/>
          <a:lstStyle/>
          <a:p>
            <a:pPr algn="l"/>
            <a:r>
              <a:rPr lang="en-US" sz="3200" dirty="0" smtClean="0"/>
              <a:t>Overview of the Passage &amp; Helpful Facts for Further Bible Study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/>
          </a:bodyPr>
          <a:lstStyle/>
          <a:p>
            <a:pPr marL="460375" indent="-460375">
              <a:buFont typeface="+mj-lt"/>
              <a:buAutoNum type="alphaUcPeriod" startAt="2"/>
            </a:pPr>
            <a:r>
              <a:rPr lang="en-US" dirty="0" smtClean="0"/>
              <a:t>The </a:t>
            </a:r>
            <a:r>
              <a:rPr lang="en-US" u="sng" dirty="0" smtClean="0"/>
              <a:t>Message</a:t>
            </a:r>
            <a:r>
              <a:rPr lang="en-US" dirty="0" smtClean="0"/>
              <a:t> Proclaimed About Jesus’ </a:t>
            </a:r>
            <a:r>
              <a:rPr lang="en-US" u="sng" dirty="0" smtClean="0"/>
              <a:t>Preeminence</a:t>
            </a:r>
          </a:p>
          <a:p>
            <a:pPr marL="747713" lvl="1" indent="-290513">
              <a:buFont typeface="+mj-lt"/>
              <a:buAutoNum type="arabicPeriod" startAt="5"/>
            </a:pPr>
            <a:r>
              <a:rPr lang="en-US" dirty="0" smtClean="0"/>
              <a:t>Peter preached God’s “</a:t>
            </a:r>
            <a:r>
              <a:rPr lang="en-US" u="sng" dirty="0" smtClean="0"/>
              <a:t>Servant Jesus</a:t>
            </a:r>
            <a:r>
              <a:rPr lang="en-US" dirty="0" smtClean="0"/>
              <a:t>” and what the people </a:t>
            </a:r>
            <a:r>
              <a:rPr lang="en-US" u="sng" dirty="0" smtClean="0"/>
              <a:t>needed to do</a:t>
            </a:r>
            <a:r>
              <a:rPr lang="en-US" dirty="0" smtClean="0"/>
              <a:t> (3:17-26).</a:t>
            </a:r>
          </a:p>
          <a:p>
            <a:pPr lvl="2" indent="-285750">
              <a:buFont typeface="+mj-lt"/>
              <a:buAutoNum type="alphaLcParenR" startAt="2"/>
            </a:pPr>
            <a:r>
              <a:rPr lang="en-US" u="sng" dirty="0" smtClean="0"/>
              <a:t>God gave a plan</a:t>
            </a:r>
            <a:r>
              <a:rPr lang="en-US" dirty="0" smtClean="0"/>
              <a:t> for men to be saved from the destruction of sin (3:19-20, 23, 26).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Repent (change of will) and turn again (change of conduct to start a new life).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Hear/Heed Jesus “in all things, whatever He says” (3:22); He has all authority.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Those who do not obey will retain their sins and will be utterly destroyed.</a:t>
            </a:r>
          </a:p>
          <a:p>
            <a:pPr lvl="3" indent="-285750">
              <a:buFont typeface="+mj-lt"/>
              <a:buAutoNum type="arabicParenR"/>
            </a:pPr>
            <a:r>
              <a:rPr lang="en-US" sz="2000" dirty="0" smtClean="0"/>
              <a:t>The purpose of God sending Jesus was to turn men from their sins (3:26).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533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/>
          </a:bodyPr>
          <a:lstStyle/>
          <a:p>
            <a:pPr marL="460375" indent="-460375">
              <a:buFont typeface="+mj-lt"/>
              <a:buAutoNum type="alphaUcPeriod" startAt="3"/>
            </a:pPr>
            <a:r>
              <a:rPr lang="en-US" dirty="0" smtClean="0"/>
              <a:t>God’s </a:t>
            </a:r>
            <a:r>
              <a:rPr lang="en-US" u="sng" dirty="0" smtClean="0"/>
              <a:t>plan of salvation</a:t>
            </a:r>
            <a:r>
              <a:rPr lang="en-US" dirty="0" smtClean="0"/>
              <a:t> is emphasized again, with a parallel to </a:t>
            </a:r>
            <a:r>
              <a:rPr lang="en-US" u="sng" dirty="0" smtClean="0"/>
              <a:t>Acts 2:38</a:t>
            </a:r>
            <a:r>
              <a:rPr lang="en-US" dirty="0" smtClean="0"/>
              <a:t>!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Acts 2:38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Repent</a:t>
            </a:r>
            <a:br>
              <a:rPr lang="en-US" dirty="0" smtClean="0"/>
            </a:br>
            <a:r>
              <a:rPr lang="en-US" dirty="0" smtClean="0"/>
              <a:t>Be baptized</a:t>
            </a:r>
            <a:br>
              <a:rPr lang="en-US" dirty="0" smtClean="0"/>
            </a:br>
            <a:r>
              <a:rPr lang="en-US" dirty="0" smtClean="0"/>
              <a:t>Remission of sins</a:t>
            </a:r>
            <a:br>
              <a:rPr lang="en-US" dirty="0" smtClean="0"/>
            </a:br>
            <a:r>
              <a:rPr lang="en-US" dirty="0" smtClean="0"/>
              <a:t>Gift of the Holy Spirit</a:t>
            </a:r>
          </a:p>
          <a:p>
            <a:pPr marL="747713" lvl="1" indent="-290513">
              <a:buFont typeface="+mj-lt"/>
              <a:buAutoNum type="arabicPeriod" startAt="3"/>
            </a:pPr>
            <a:r>
              <a:rPr lang="en-US" dirty="0" smtClean="0"/>
              <a:t>“Turn again” is a better translation than “be converted” (it is active, not passive).</a:t>
            </a:r>
          </a:p>
          <a:p>
            <a:pPr marL="746125" lvl="1" indent="-288925">
              <a:buFont typeface="+mj-lt"/>
              <a:buAutoNum type="arabicPeriod" startAt="3"/>
            </a:pPr>
            <a:r>
              <a:rPr lang="en-US" dirty="0" smtClean="0"/>
              <a:t>“Turn again” is a separate act that is done after one repents and before salvation.</a:t>
            </a:r>
          </a:p>
          <a:p>
            <a:pPr marL="746125" lvl="1" indent="-288925">
              <a:buFont typeface="+mj-lt"/>
              <a:buAutoNum type="arabicPeriod" startAt="3"/>
            </a:pPr>
            <a:r>
              <a:rPr lang="en-US" dirty="0" smtClean="0"/>
              <a:t>One returns to the right path and enters a new life when baptized (cf. Rom. 6:3-4).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685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274638"/>
            <a:ext cx="6705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Significant Truths from this </a:t>
            </a:r>
            <a:r>
              <a:rPr lang="en-US" sz="3200" b="1" dirty="0" smtClean="0"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latin typeface="Cambria" pitchFamily="18" charset="0"/>
                <a:ea typeface="+mj-ea"/>
                <a:cs typeface="+mj-cs"/>
              </a:rPr>
              <a:t>Passage for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Our Understanding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B7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0" y="220980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7713" lvl="1" indent="-290513">
              <a:spcBef>
                <a:spcPct val="20000"/>
              </a:spcBef>
              <a:buFont typeface="+mj-lt"/>
              <a:buAutoNum type="arabicPeriod" startAt="2"/>
            </a:pPr>
            <a:r>
              <a:rPr lang="en-US" sz="2400" b="1" dirty="0" smtClean="0">
                <a:solidFill>
                  <a:srgbClr val="FF0000"/>
                </a:solidFill>
              </a:rPr>
              <a:t>Acts 3:19</a:t>
            </a:r>
            <a:r>
              <a:rPr lang="en-US" sz="2400" b="1" dirty="0" smtClean="0">
                <a:solidFill>
                  <a:srgbClr val="000099"/>
                </a:solidFill>
              </a:rPr>
              <a:t/>
            </a:r>
            <a:br>
              <a:rPr lang="en-US" sz="2400" b="1" dirty="0" smtClean="0">
                <a:solidFill>
                  <a:srgbClr val="000099"/>
                </a:solidFill>
              </a:rPr>
            </a:br>
            <a:r>
              <a:rPr lang="en-US" sz="2400" b="1" dirty="0" smtClean="0">
                <a:solidFill>
                  <a:srgbClr val="000099"/>
                </a:solidFill>
              </a:rPr>
              <a:t>Repent</a:t>
            </a:r>
            <a:br>
              <a:rPr lang="en-US" sz="2400" b="1" dirty="0" smtClean="0">
                <a:solidFill>
                  <a:srgbClr val="000099"/>
                </a:solidFill>
              </a:rPr>
            </a:br>
            <a:r>
              <a:rPr lang="en-US" sz="2400" b="1" dirty="0" smtClean="0">
                <a:solidFill>
                  <a:srgbClr val="000099"/>
                </a:solidFill>
              </a:rPr>
              <a:t>Turn again</a:t>
            </a:r>
            <a:br>
              <a:rPr lang="en-US" sz="2400" b="1" dirty="0" smtClean="0">
                <a:solidFill>
                  <a:srgbClr val="000099"/>
                </a:solidFill>
              </a:rPr>
            </a:br>
            <a:r>
              <a:rPr lang="en-US" sz="2400" b="1" dirty="0" smtClean="0">
                <a:solidFill>
                  <a:srgbClr val="000099"/>
                </a:solidFill>
              </a:rPr>
              <a:t>Sins blotted out</a:t>
            </a:r>
            <a:br>
              <a:rPr lang="en-US" sz="2400" b="1" dirty="0" smtClean="0">
                <a:solidFill>
                  <a:srgbClr val="000099"/>
                </a:solidFill>
              </a:rPr>
            </a:br>
            <a:r>
              <a:rPr lang="en-US" sz="2400" b="1" dirty="0" smtClean="0">
                <a:solidFill>
                  <a:srgbClr val="000099"/>
                </a:solidFill>
              </a:rPr>
              <a:t>Seasons of refreshing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334000"/>
          </a:xfrm>
        </p:spPr>
        <p:txBody>
          <a:bodyPr>
            <a:normAutofit/>
          </a:bodyPr>
          <a:lstStyle/>
          <a:p>
            <a:pPr marL="460375" indent="-460375">
              <a:buFont typeface="+mj-lt"/>
              <a:buAutoNum type="alphaUcPeriod" startAt="4"/>
            </a:pPr>
            <a:r>
              <a:rPr lang="en-US" dirty="0" smtClean="0"/>
              <a:t>The Old Testament prophets were </a:t>
            </a:r>
            <a:r>
              <a:rPr lang="en-US" u="sng" dirty="0" smtClean="0"/>
              <a:t>inspired</a:t>
            </a:r>
            <a:r>
              <a:rPr lang="en-US" dirty="0" smtClean="0"/>
              <a:t> of God and </a:t>
            </a:r>
            <a:r>
              <a:rPr lang="en-US" u="sng" dirty="0" smtClean="0"/>
              <a:t>united</a:t>
            </a:r>
            <a:r>
              <a:rPr lang="en-US" dirty="0" smtClean="0"/>
              <a:t> in message!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God spoke “by the mouth” (3:18, 21) – “mouth” is singular.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God spoke “by the mouth of all His prophets” – “prophets” is plural.</a:t>
            </a:r>
          </a:p>
          <a:p>
            <a:pPr marL="746125" lvl="1" indent="-288925">
              <a:buFont typeface="+mj-lt"/>
              <a:buAutoNum type="arabicPeriod"/>
            </a:pPr>
            <a:r>
              <a:rPr lang="en-US" dirty="0" smtClean="0"/>
              <a:t>All of the prophets of God testified with one mouth/voice!  That’s inspiration!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28600"/>
            <a:ext cx="685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II.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274638"/>
            <a:ext cx="6705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Significant Truths from this </a:t>
            </a:r>
            <a:r>
              <a:rPr lang="en-US" sz="3200" b="1" dirty="0" smtClean="0"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latin typeface="Cambria" pitchFamily="18" charset="0"/>
                <a:ea typeface="+mj-ea"/>
                <a:cs typeface="+mj-cs"/>
              </a:rPr>
              <a:t>Passage for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70000"/>
                </a:solidFill>
                <a:effectLst>
                  <a:outerShdw blurRad="38100" dist="38100" dir="2700000" algn="ctr" rotWithShape="0">
                    <a:schemeClr val="tx1"/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Our Understanding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srgbClr val="B70000"/>
              </a:solidFill>
              <a:effectLst>
                <a:outerShdw blurRad="38100" dist="38100" dir="2700000" algn="ctr" rotWithShape="0">
                  <a:schemeClr val="tx1"/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1029</Words>
  <Application>Microsoft Office PowerPoint</Application>
  <PresentationFormat>On-screen Show (4:3)</PresentationFormat>
  <Paragraphs>93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Lesson 7: Healing and Preaching at the Temple (3:1-26)</vt:lpstr>
      <vt:lpstr>Overview of the Passage &amp; Helpful Facts for Further Bible Study</vt:lpstr>
      <vt:lpstr>Slide 3</vt:lpstr>
      <vt:lpstr>Overview of the Passage &amp; Helpful Facts for Further Bible Study</vt:lpstr>
      <vt:lpstr>Overview of the Passage &amp; Helpful Facts for Further Bible Study</vt:lpstr>
      <vt:lpstr>Overview of the Passage &amp; Helpful Facts for Further Bible Study</vt:lpstr>
      <vt:lpstr>Overview of the Passage &amp; Helpful Facts for Further Bible Study</vt:lpstr>
      <vt:lpstr>Slide 8</vt:lpstr>
      <vt:lpstr>Slide 9</vt:lpstr>
      <vt:lpstr>Slide 10</vt:lpstr>
      <vt:lpstr>Practical Points of Application  for Our Lives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1: Introduction to the Book of Acts</dc:title>
  <dc:creator>David</dc:creator>
  <cp:lastModifiedBy>David</cp:lastModifiedBy>
  <cp:revision>27</cp:revision>
  <dcterms:created xsi:type="dcterms:W3CDTF">2013-01-23T13:30:16Z</dcterms:created>
  <dcterms:modified xsi:type="dcterms:W3CDTF">2013-04-03T23:05:22Z</dcterms:modified>
</cp:coreProperties>
</file>